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  <a:srgbClr val="FFE389"/>
    <a:srgbClr val="E8FA38"/>
    <a:srgbClr val="7609C7"/>
    <a:srgbClr val="7861FF"/>
    <a:srgbClr val="C5ADF1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71" d="100"/>
          <a:sy n="171" d="100"/>
        </p:scale>
        <p:origin x="144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33A8-DBEF-42E8-AB81-31DAE3117EA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898D16C-4F39-403C-A3FD-F874B3CD5574}">
      <dgm:prSet phldrT="[텍스트]" custT="1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sz="1050" b="0" dirty="0">
              <a:solidFill>
                <a:schemeClr val="tx1"/>
              </a:solidFill>
            </a:rPr>
            <a:t>Preclinical AD</a:t>
          </a:r>
          <a:endParaRPr lang="ko-KR" altLang="en-US" sz="1050" b="0" dirty="0">
            <a:solidFill>
              <a:schemeClr val="tx1"/>
            </a:solidFill>
          </a:endParaRPr>
        </a:p>
      </dgm:t>
    </dgm:pt>
    <dgm:pt modelId="{6E6FD062-1462-4A04-BE79-99B7AA63BBA0}" type="parTrans" cxnId="{2F138B1C-299F-4579-BD86-95E5936DD110}">
      <dgm:prSet/>
      <dgm:spPr/>
      <dgm:t>
        <a:bodyPr/>
        <a:lstStyle/>
        <a:p>
          <a:pPr latinLnBrk="1"/>
          <a:endParaRPr lang="ko-KR" altLang="en-US" sz="1050"/>
        </a:p>
      </dgm:t>
    </dgm:pt>
    <dgm:pt modelId="{79441466-91D8-465B-93EF-A24DEA75ABFF}" type="sibTrans" cxnId="{2F138B1C-299F-4579-BD86-95E5936DD110}">
      <dgm:prSet/>
      <dgm:spPr/>
      <dgm:t>
        <a:bodyPr/>
        <a:lstStyle/>
        <a:p>
          <a:pPr latinLnBrk="1"/>
          <a:endParaRPr lang="ko-KR" altLang="en-US" sz="1050"/>
        </a:p>
      </dgm:t>
    </dgm:pt>
    <dgm:pt modelId="{5C165EBD-D6D6-4A9D-82B7-483252B116AA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1050" dirty="0"/>
            <a:t>MCI due to AD</a:t>
          </a:r>
          <a:endParaRPr lang="ko-KR" altLang="en-US" sz="1050" dirty="0"/>
        </a:p>
      </dgm:t>
    </dgm:pt>
    <dgm:pt modelId="{4EA09FB5-F003-4D4D-97BD-ADC2A322DACF}" type="parTrans" cxnId="{09BF8693-E002-42C8-AD90-E640BFEB021B}">
      <dgm:prSet/>
      <dgm:spPr/>
      <dgm:t>
        <a:bodyPr/>
        <a:lstStyle/>
        <a:p>
          <a:pPr latinLnBrk="1"/>
          <a:endParaRPr lang="ko-KR" altLang="en-US" sz="1050"/>
        </a:p>
      </dgm:t>
    </dgm:pt>
    <dgm:pt modelId="{F6967588-70F8-4C04-B6A9-20E033E87C49}" type="sibTrans" cxnId="{09BF8693-E002-42C8-AD90-E640BFEB021B}">
      <dgm:prSet/>
      <dgm:spPr/>
      <dgm:t>
        <a:bodyPr/>
        <a:lstStyle/>
        <a:p>
          <a:pPr latinLnBrk="1"/>
          <a:endParaRPr lang="ko-KR" altLang="en-US" sz="1050"/>
        </a:p>
      </dgm:t>
    </dgm:pt>
    <dgm:pt modelId="{18DCB405-EAA8-48FD-A4F8-0C7C7AFC55CF}">
      <dgm:prSet phldrT="[텍스트]" custT="1"/>
      <dgm:spPr>
        <a:solidFill>
          <a:srgbClr val="C5ADF1"/>
        </a:solidFill>
      </dgm:spPr>
      <dgm:t>
        <a:bodyPr/>
        <a:lstStyle/>
        <a:p>
          <a:pPr latinLnBrk="1"/>
          <a:r>
            <a:rPr lang="en-US" altLang="ko-KR" sz="1050" dirty="0"/>
            <a:t>Dementia due to AD </a:t>
          </a:r>
          <a:r>
            <a:rPr lang="en-US" altLang="ko-KR" sz="1050" b="1" dirty="0"/>
            <a:t>Mild</a:t>
          </a:r>
          <a:endParaRPr lang="ko-KR" altLang="en-US" sz="1050" b="1" dirty="0"/>
        </a:p>
      </dgm:t>
    </dgm:pt>
    <dgm:pt modelId="{8A6E81BC-AC38-46B7-A016-47A19B96DCBE}" type="parTrans" cxnId="{DA79EFE1-495E-4AE6-A93F-4F0DD2355C51}">
      <dgm:prSet/>
      <dgm:spPr/>
      <dgm:t>
        <a:bodyPr/>
        <a:lstStyle/>
        <a:p>
          <a:pPr latinLnBrk="1"/>
          <a:endParaRPr lang="ko-KR" altLang="en-US" sz="1050"/>
        </a:p>
      </dgm:t>
    </dgm:pt>
    <dgm:pt modelId="{9ABCDFD0-874A-4023-979A-95610FB60C05}" type="sibTrans" cxnId="{DA79EFE1-495E-4AE6-A93F-4F0DD2355C51}">
      <dgm:prSet/>
      <dgm:spPr/>
      <dgm:t>
        <a:bodyPr/>
        <a:lstStyle/>
        <a:p>
          <a:pPr latinLnBrk="1"/>
          <a:endParaRPr lang="ko-KR" altLang="en-US" sz="1050"/>
        </a:p>
      </dgm:t>
    </dgm:pt>
    <dgm:pt modelId="{B54ED291-058A-4E2F-9EB5-BB35F601489B}">
      <dgm:prSet phldrT="[텍스트]" custT="1"/>
      <dgm:spPr>
        <a:solidFill>
          <a:srgbClr val="7861FF"/>
        </a:solidFill>
      </dgm:spPr>
      <dgm:t>
        <a:bodyPr/>
        <a:lstStyle/>
        <a:p>
          <a:pPr latinLnBrk="1"/>
          <a:r>
            <a:rPr lang="en-US" altLang="ko-KR" sz="1050" dirty="0"/>
            <a:t>Dementia due to AD </a:t>
          </a:r>
          <a:r>
            <a:rPr lang="en-US" altLang="ko-KR" sz="1050" b="1" dirty="0"/>
            <a:t>Moderate</a:t>
          </a:r>
          <a:endParaRPr lang="ko-KR" altLang="en-US" sz="1050" b="1" dirty="0"/>
        </a:p>
      </dgm:t>
    </dgm:pt>
    <dgm:pt modelId="{A9288AD3-ACAB-4DE6-B5FA-AE1E88E36DE2}" type="parTrans" cxnId="{E8E9F1EF-58D5-4765-B351-F2AD28BB03FD}">
      <dgm:prSet/>
      <dgm:spPr/>
      <dgm:t>
        <a:bodyPr/>
        <a:lstStyle/>
        <a:p>
          <a:pPr latinLnBrk="1"/>
          <a:endParaRPr lang="ko-KR" altLang="en-US" sz="1050"/>
        </a:p>
      </dgm:t>
    </dgm:pt>
    <dgm:pt modelId="{F62DDB63-4CD1-4D0F-A6F7-DE454738D744}" type="sibTrans" cxnId="{E8E9F1EF-58D5-4765-B351-F2AD28BB03FD}">
      <dgm:prSet/>
      <dgm:spPr/>
      <dgm:t>
        <a:bodyPr/>
        <a:lstStyle/>
        <a:p>
          <a:pPr latinLnBrk="1"/>
          <a:endParaRPr lang="ko-KR" altLang="en-US" sz="1050"/>
        </a:p>
      </dgm:t>
    </dgm:pt>
    <dgm:pt modelId="{A1F83779-F921-49AE-BAE9-7E9FEEF8C1DE}">
      <dgm:prSet phldrT="[텍스트]" custT="1"/>
      <dgm:spPr>
        <a:solidFill>
          <a:srgbClr val="7609C7"/>
        </a:solidFill>
      </dgm:spPr>
      <dgm:t>
        <a:bodyPr/>
        <a:lstStyle/>
        <a:p>
          <a:pPr latinLnBrk="1"/>
          <a:r>
            <a:rPr lang="en-US" altLang="ko-KR" sz="1050" dirty="0"/>
            <a:t>Dementia due to </a:t>
          </a:r>
          <a:r>
            <a:rPr lang="en-US" altLang="ko-KR" sz="1050" b="0" dirty="0"/>
            <a:t>AD</a:t>
          </a:r>
          <a:r>
            <a:rPr lang="en-US" altLang="ko-KR" sz="1050" b="1" dirty="0"/>
            <a:t> Severe </a:t>
          </a:r>
          <a:endParaRPr lang="ko-KR" altLang="en-US" sz="1050" b="1" dirty="0"/>
        </a:p>
      </dgm:t>
    </dgm:pt>
    <dgm:pt modelId="{AD4F40C6-32CF-4CF7-A503-4265BFF99F51}" type="parTrans" cxnId="{C13F082A-9669-41C3-88B8-CA385B3A2A69}">
      <dgm:prSet/>
      <dgm:spPr/>
      <dgm:t>
        <a:bodyPr/>
        <a:lstStyle/>
        <a:p>
          <a:pPr latinLnBrk="1"/>
          <a:endParaRPr lang="ko-KR" altLang="en-US" sz="1050"/>
        </a:p>
      </dgm:t>
    </dgm:pt>
    <dgm:pt modelId="{38AD9F64-97EA-48FF-BFE7-A3EE5C096E38}" type="sibTrans" cxnId="{C13F082A-9669-41C3-88B8-CA385B3A2A69}">
      <dgm:prSet/>
      <dgm:spPr/>
      <dgm:t>
        <a:bodyPr/>
        <a:lstStyle/>
        <a:p>
          <a:pPr latinLnBrk="1"/>
          <a:endParaRPr lang="ko-KR" altLang="en-US" sz="1050"/>
        </a:p>
      </dgm:t>
    </dgm:pt>
    <dgm:pt modelId="{99AE7310-41EB-4FCF-922C-5E45EA6B33A4}" type="pres">
      <dgm:prSet presAssocID="{9D9B33A8-DBEF-42E8-AB81-31DAE3117EA2}" presName="Name0" presStyleCnt="0">
        <dgm:presLayoutVars>
          <dgm:dir/>
          <dgm:resizeHandles val="exact"/>
        </dgm:presLayoutVars>
      </dgm:prSet>
      <dgm:spPr/>
    </dgm:pt>
    <dgm:pt modelId="{1C898990-5E24-46AF-B760-1996231F5BA2}" type="pres">
      <dgm:prSet presAssocID="{E898D16C-4F39-403C-A3FD-F874B3CD5574}" presName="parTxOnly" presStyleLbl="node1" presStyleIdx="0" presStyleCnt="5" custScaleX="113533">
        <dgm:presLayoutVars>
          <dgm:bulletEnabled val="1"/>
        </dgm:presLayoutVars>
      </dgm:prSet>
      <dgm:spPr/>
    </dgm:pt>
    <dgm:pt modelId="{68997521-C2CE-4519-8D0D-F34F7DDC1F72}" type="pres">
      <dgm:prSet presAssocID="{79441466-91D8-465B-93EF-A24DEA75ABFF}" presName="parSpace" presStyleCnt="0"/>
      <dgm:spPr/>
    </dgm:pt>
    <dgm:pt modelId="{30AA17E0-AB3E-49E2-BA97-BB19D4349272}" type="pres">
      <dgm:prSet presAssocID="{5C165EBD-D6D6-4A9D-82B7-483252B116AA}" presName="parTxOnly" presStyleLbl="node1" presStyleIdx="1" presStyleCnt="5" custScaleX="128046">
        <dgm:presLayoutVars>
          <dgm:bulletEnabled val="1"/>
        </dgm:presLayoutVars>
      </dgm:prSet>
      <dgm:spPr/>
    </dgm:pt>
    <dgm:pt modelId="{856F389B-91C7-4998-83F3-785B766D7FC5}" type="pres">
      <dgm:prSet presAssocID="{F6967588-70F8-4C04-B6A9-20E033E87C49}" presName="parSpace" presStyleCnt="0"/>
      <dgm:spPr/>
    </dgm:pt>
    <dgm:pt modelId="{761C9E2D-2BE1-4693-9251-997FCB05A535}" type="pres">
      <dgm:prSet presAssocID="{18DCB405-EAA8-48FD-A4F8-0C7C7AFC55CF}" presName="parTxOnly" presStyleLbl="node1" presStyleIdx="2" presStyleCnt="5">
        <dgm:presLayoutVars>
          <dgm:bulletEnabled val="1"/>
        </dgm:presLayoutVars>
      </dgm:prSet>
      <dgm:spPr/>
    </dgm:pt>
    <dgm:pt modelId="{C439E960-D458-44BA-9B3B-B71828BCAECA}" type="pres">
      <dgm:prSet presAssocID="{9ABCDFD0-874A-4023-979A-95610FB60C05}" presName="parSpace" presStyleCnt="0"/>
      <dgm:spPr/>
    </dgm:pt>
    <dgm:pt modelId="{2FA91DDF-1424-4D4D-9708-379CB5F480D8}" type="pres">
      <dgm:prSet presAssocID="{B54ED291-058A-4E2F-9EB5-BB35F601489B}" presName="parTxOnly" presStyleLbl="node1" presStyleIdx="3" presStyleCnt="5">
        <dgm:presLayoutVars>
          <dgm:bulletEnabled val="1"/>
        </dgm:presLayoutVars>
      </dgm:prSet>
      <dgm:spPr/>
    </dgm:pt>
    <dgm:pt modelId="{6784A758-D62B-4C05-985F-D3CAA829A18A}" type="pres">
      <dgm:prSet presAssocID="{F62DDB63-4CD1-4D0F-A6F7-DE454738D744}" presName="parSpace" presStyleCnt="0"/>
      <dgm:spPr/>
    </dgm:pt>
    <dgm:pt modelId="{0963AB13-F3D2-4EE6-AEB3-8EA38F6C0D65}" type="pres">
      <dgm:prSet presAssocID="{A1F83779-F921-49AE-BAE9-7E9FEEF8C1D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F138B1C-299F-4579-BD86-95E5936DD110}" srcId="{9D9B33A8-DBEF-42E8-AB81-31DAE3117EA2}" destId="{E898D16C-4F39-403C-A3FD-F874B3CD5574}" srcOrd="0" destOrd="0" parTransId="{6E6FD062-1462-4A04-BE79-99B7AA63BBA0}" sibTransId="{79441466-91D8-465B-93EF-A24DEA75ABFF}"/>
    <dgm:cxn modelId="{C13F082A-9669-41C3-88B8-CA385B3A2A69}" srcId="{9D9B33A8-DBEF-42E8-AB81-31DAE3117EA2}" destId="{A1F83779-F921-49AE-BAE9-7E9FEEF8C1DE}" srcOrd="4" destOrd="0" parTransId="{AD4F40C6-32CF-4CF7-A503-4265BFF99F51}" sibTransId="{38AD9F64-97EA-48FF-BFE7-A3EE5C096E38}"/>
    <dgm:cxn modelId="{F5C0062F-5F61-4E68-9A5C-98F85AFA5853}" type="presOf" srcId="{E898D16C-4F39-403C-A3FD-F874B3CD5574}" destId="{1C898990-5E24-46AF-B760-1996231F5BA2}" srcOrd="0" destOrd="0" presId="urn:microsoft.com/office/officeart/2005/8/layout/hChevron3"/>
    <dgm:cxn modelId="{82EEC075-58FE-41E7-A5E3-8B85C68F6F03}" type="presOf" srcId="{9D9B33A8-DBEF-42E8-AB81-31DAE3117EA2}" destId="{99AE7310-41EB-4FCF-922C-5E45EA6B33A4}" srcOrd="0" destOrd="0" presId="urn:microsoft.com/office/officeart/2005/8/layout/hChevron3"/>
    <dgm:cxn modelId="{07D4E758-6A10-4CDA-BF17-117B03AEBFA3}" type="presOf" srcId="{A1F83779-F921-49AE-BAE9-7E9FEEF8C1DE}" destId="{0963AB13-F3D2-4EE6-AEB3-8EA38F6C0D65}" srcOrd="0" destOrd="0" presId="urn:microsoft.com/office/officeart/2005/8/layout/hChevron3"/>
    <dgm:cxn modelId="{09BF8693-E002-42C8-AD90-E640BFEB021B}" srcId="{9D9B33A8-DBEF-42E8-AB81-31DAE3117EA2}" destId="{5C165EBD-D6D6-4A9D-82B7-483252B116AA}" srcOrd="1" destOrd="0" parTransId="{4EA09FB5-F003-4D4D-97BD-ADC2A322DACF}" sibTransId="{F6967588-70F8-4C04-B6A9-20E033E87C49}"/>
    <dgm:cxn modelId="{A384EEAA-3925-4898-82E2-C8D5C253FAAF}" type="presOf" srcId="{5C165EBD-D6D6-4A9D-82B7-483252B116AA}" destId="{30AA17E0-AB3E-49E2-BA97-BB19D4349272}" srcOrd="0" destOrd="0" presId="urn:microsoft.com/office/officeart/2005/8/layout/hChevron3"/>
    <dgm:cxn modelId="{DA79EFE1-495E-4AE6-A93F-4F0DD2355C51}" srcId="{9D9B33A8-DBEF-42E8-AB81-31DAE3117EA2}" destId="{18DCB405-EAA8-48FD-A4F8-0C7C7AFC55CF}" srcOrd="2" destOrd="0" parTransId="{8A6E81BC-AC38-46B7-A016-47A19B96DCBE}" sibTransId="{9ABCDFD0-874A-4023-979A-95610FB60C05}"/>
    <dgm:cxn modelId="{C8FB85E6-7168-4A61-B87C-93E23425A994}" type="presOf" srcId="{18DCB405-EAA8-48FD-A4F8-0C7C7AFC55CF}" destId="{761C9E2D-2BE1-4693-9251-997FCB05A535}" srcOrd="0" destOrd="0" presId="urn:microsoft.com/office/officeart/2005/8/layout/hChevron3"/>
    <dgm:cxn modelId="{E8E9F1EF-58D5-4765-B351-F2AD28BB03FD}" srcId="{9D9B33A8-DBEF-42E8-AB81-31DAE3117EA2}" destId="{B54ED291-058A-4E2F-9EB5-BB35F601489B}" srcOrd="3" destOrd="0" parTransId="{A9288AD3-ACAB-4DE6-B5FA-AE1E88E36DE2}" sibTransId="{F62DDB63-4CD1-4D0F-A6F7-DE454738D744}"/>
    <dgm:cxn modelId="{7A606FFA-71F0-47E8-A7C8-9F57C5E4193B}" type="presOf" srcId="{B54ED291-058A-4E2F-9EB5-BB35F601489B}" destId="{2FA91DDF-1424-4D4D-9708-379CB5F480D8}" srcOrd="0" destOrd="0" presId="urn:microsoft.com/office/officeart/2005/8/layout/hChevron3"/>
    <dgm:cxn modelId="{ACC7B5BE-F2BC-43F7-80D2-4EF53C9FC0DA}" type="presParOf" srcId="{99AE7310-41EB-4FCF-922C-5E45EA6B33A4}" destId="{1C898990-5E24-46AF-B760-1996231F5BA2}" srcOrd="0" destOrd="0" presId="urn:microsoft.com/office/officeart/2005/8/layout/hChevron3"/>
    <dgm:cxn modelId="{E5585B88-7333-4D00-A3CE-D725BC1AA8E7}" type="presParOf" srcId="{99AE7310-41EB-4FCF-922C-5E45EA6B33A4}" destId="{68997521-C2CE-4519-8D0D-F34F7DDC1F72}" srcOrd="1" destOrd="0" presId="urn:microsoft.com/office/officeart/2005/8/layout/hChevron3"/>
    <dgm:cxn modelId="{9860A64E-2A83-4D44-A415-DCB075ABAA96}" type="presParOf" srcId="{99AE7310-41EB-4FCF-922C-5E45EA6B33A4}" destId="{30AA17E0-AB3E-49E2-BA97-BB19D4349272}" srcOrd="2" destOrd="0" presId="urn:microsoft.com/office/officeart/2005/8/layout/hChevron3"/>
    <dgm:cxn modelId="{A8E7CCDA-0251-4109-8790-31C2346B40A2}" type="presParOf" srcId="{99AE7310-41EB-4FCF-922C-5E45EA6B33A4}" destId="{856F389B-91C7-4998-83F3-785B766D7FC5}" srcOrd="3" destOrd="0" presId="urn:microsoft.com/office/officeart/2005/8/layout/hChevron3"/>
    <dgm:cxn modelId="{047477E7-C261-4A9F-ABE8-3819C0DD3A8F}" type="presParOf" srcId="{99AE7310-41EB-4FCF-922C-5E45EA6B33A4}" destId="{761C9E2D-2BE1-4693-9251-997FCB05A535}" srcOrd="4" destOrd="0" presId="urn:microsoft.com/office/officeart/2005/8/layout/hChevron3"/>
    <dgm:cxn modelId="{5F666FDF-1C74-4621-B6C8-F622E54DEFF6}" type="presParOf" srcId="{99AE7310-41EB-4FCF-922C-5E45EA6B33A4}" destId="{C439E960-D458-44BA-9B3B-B71828BCAECA}" srcOrd="5" destOrd="0" presId="urn:microsoft.com/office/officeart/2005/8/layout/hChevron3"/>
    <dgm:cxn modelId="{265BD2B8-A4F0-4559-AEA1-EA9CE0167B04}" type="presParOf" srcId="{99AE7310-41EB-4FCF-922C-5E45EA6B33A4}" destId="{2FA91DDF-1424-4D4D-9708-379CB5F480D8}" srcOrd="6" destOrd="0" presId="urn:microsoft.com/office/officeart/2005/8/layout/hChevron3"/>
    <dgm:cxn modelId="{6F24FD62-3818-4010-9B8D-4DC08B45D3B1}" type="presParOf" srcId="{99AE7310-41EB-4FCF-922C-5E45EA6B33A4}" destId="{6784A758-D62B-4C05-985F-D3CAA829A18A}" srcOrd="7" destOrd="0" presId="urn:microsoft.com/office/officeart/2005/8/layout/hChevron3"/>
    <dgm:cxn modelId="{63CA8928-62C6-4E48-9831-2DE9253966CA}" type="presParOf" srcId="{99AE7310-41EB-4FCF-922C-5E45EA6B33A4}" destId="{0963AB13-F3D2-4EE6-AEB3-8EA38F6C0D65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98990-5E24-46AF-B760-1996231F5BA2}">
      <dsp:nvSpPr>
        <dsp:cNvPr id="0" name=""/>
        <dsp:cNvSpPr/>
      </dsp:nvSpPr>
      <dsp:spPr>
        <a:xfrm>
          <a:off x="1854" y="347426"/>
          <a:ext cx="2081985" cy="733526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0" kern="1200" dirty="0">
              <a:solidFill>
                <a:schemeClr val="tx1"/>
              </a:solidFill>
            </a:rPr>
            <a:t>Preclinical AD</a:t>
          </a:r>
          <a:endParaRPr lang="ko-KR" altLang="en-US" sz="1050" b="0" kern="1200" dirty="0">
            <a:solidFill>
              <a:schemeClr val="tx1"/>
            </a:solidFill>
          </a:endParaRPr>
        </a:p>
      </dsp:txBody>
      <dsp:txXfrm>
        <a:off x="1854" y="347426"/>
        <a:ext cx="1898604" cy="733526"/>
      </dsp:txXfrm>
    </dsp:sp>
    <dsp:sp modelId="{30AA17E0-AB3E-49E2-BA97-BB19D4349272}">
      <dsp:nvSpPr>
        <dsp:cNvPr id="0" name=""/>
        <dsp:cNvSpPr/>
      </dsp:nvSpPr>
      <dsp:spPr>
        <a:xfrm>
          <a:off x="1717077" y="347426"/>
          <a:ext cx="2348126" cy="7335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MCI due to AD</a:t>
          </a:r>
          <a:endParaRPr lang="ko-KR" altLang="en-US" sz="1050" kern="1200" dirty="0"/>
        </a:p>
      </dsp:txBody>
      <dsp:txXfrm>
        <a:off x="2083840" y="347426"/>
        <a:ext cx="1614600" cy="733526"/>
      </dsp:txXfrm>
    </dsp:sp>
    <dsp:sp modelId="{761C9E2D-2BE1-4693-9251-997FCB05A535}">
      <dsp:nvSpPr>
        <dsp:cNvPr id="0" name=""/>
        <dsp:cNvSpPr/>
      </dsp:nvSpPr>
      <dsp:spPr>
        <a:xfrm>
          <a:off x="3698440" y="347426"/>
          <a:ext cx="1833815" cy="733526"/>
        </a:xfrm>
        <a:prstGeom prst="chevron">
          <a:avLst/>
        </a:prstGeom>
        <a:solidFill>
          <a:srgbClr val="C5AD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Dementia due to AD </a:t>
          </a:r>
          <a:r>
            <a:rPr lang="en-US" altLang="ko-KR" sz="1050" b="1" kern="1200" dirty="0"/>
            <a:t>Mild</a:t>
          </a:r>
          <a:endParaRPr lang="ko-KR" altLang="en-US" sz="1050" b="1" kern="1200" dirty="0"/>
        </a:p>
      </dsp:txBody>
      <dsp:txXfrm>
        <a:off x="4065203" y="347426"/>
        <a:ext cx="1100289" cy="733526"/>
      </dsp:txXfrm>
    </dsp:sp>
    <dsp:sp modelId="{2FA91DDF-1424-4D4D-9708-379CB5F480D8}">
      <dsp:nvSpPr>
        <dsp:cNvPr id="0" name=""/>
        <dsp:cNvSpPr/>
      </dsp:nvSpPr>
      <dsp:spPr>
        <a:xfrm>
          <a:off x="5165493" y="347426"/>
          <a:ext cx="1833815" cy="733526"/>
        </a:xfrm>
        <a:prstGeom prst="chevron">
          <a:avLst/>
        </a:prstGeom>
        <a:solidFill>
          <a:srgbClr val="7861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Dementia due to AD </a:t>
          </a:r>
          <a:r>
            <a:rPr lang="en-US" altLang="ko-KR" sz="1050" b="1" kern="1200" dirty="0"/>
            <a:t>Moderate</a:t>
          </a:r>
          <a:endParaRPr lang="ko-KR" altLang="en-US" sz="1050" b="1" kern="1200" dirty="0"/>
        </a:p>
      </dsp:txBody>
      <dsp:txXfrm>
        <a:off x="5532256" y="347426"/>
        <a:ext cx="1100289" cy="733526"/>
      </dsp:txXfrm>
    </dsp:sp>
    <dsp:sp modelId="{0963AB13-F3D2-4EE6-AEB3-8EA38F6C0D65}">
      <dsp:nvSpPr>
        <dsp:cNvPr id="0" name=""/>
        <dsp:cNvSpPr/>
      </dsp:nvSpPr>
      <dsp:spPr>
        <a:xfrm>
          <a:off x="6632545" y="347426"/>
          <a:ext cx="1833815" cy="733526"/>
        </a:xfrm>
        <a:prstGeom prst="chevron">
          <a:avLst/>
        </a:prstGeom>
        <a:solidFill>
          <a:srgbClr val="7609C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Dementia due to </a:t>
          </a:r>
          <a:r>
            <a:rPr lang="en-US" altLang="ko-KR" sz="1050" b="0" kern="1200" dirty="0"/>
            <a:t>AD</a:t>
          </a:r>
          <a:r>
            <a:rPr lang="en-US" altLang="ko-KR" sz="1050" b="1" kern="1200" dirty="0"/>
            <a:t> Severe </a:t>
          </a:r>
          <a:endParaRPr lang="ko-KR" altLang="en-US" sz="1050" b="1" kern="1200" dirty="0"/>
        </a:p>
      </dsp:txBody>
      <dsp:txXfrm>
        <a:off x="6999308" y="347426"/>
        <a:ext cx="1100289" cy="733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C0CE1-4F48-4019-9CD7-7B95C5A97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4AC4AB-D0B1-4257-B153-00289CD2A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297B8-7C60-41F4-BD94-4E23E34B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D3408-64FB-4698-993B-1901BD0D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F49F0-03A7-4C57-B8F2-9A72690B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C0E60-8DAA-4E10-BB14-00DB74F8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A9E169-FEEA-44B4-96F7-20263D487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1A6FE-0435-42A4-B405-18988FB5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D7DCE-7F52-410E-990E-65C186F1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34C39-8262-4A90-9B44-BD6C1D9A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6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3B94F-F60F-4365-B190-8DCB92E8D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05B0AD-5BFD-4CE6-8C59-EB0FFCB9A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CEC67-4BF1-4329-AA1A-5C92D4AD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49809-7104-43FD-91BF-170753C6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BF616-F085-4CB8-B521-48056597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5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3456-B85B-4E12-BA1A-9A2B310D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A809B-6527-4FC4-B0BC-BAC106A04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04D674-F235-4873-9406-EFB69061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5325E-DA6C-4BAB-995A-D94CD06D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251BB-655F-4848-8B0C-7E081AE0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CA9C-B10A-45E5-82FF-49177F8B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427E9-A196-45C1-BCA2-15AA4D2F3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80F17-53B5-4D57-9443-0BBB8E2F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97129-54E7-494D-A2D5-A152DF28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6A305-10BE-46B1-93F2-C6E068B1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8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71F98-D24A-437D-B73F-A28D681A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25024-2E7B-4D1E-9072-F0FAD91CF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04A71-5C23-49D9-A875-B590E98BB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25370D-F0D5-459A-B1E0-3DBD6B20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9F1C0B-731D-4AA0-A09E-2E205CA5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97B09-042E-489D-90E6-38306F57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23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F9D83-9EE3-4204-B8C6-03967C65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512A1-B2E1-444C-A345-33D41AD38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6429F9-55DF-4901-82B8-92408FB7D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0BF36-107A-4308-B6AB-8A6B80A31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60DBE1-26B1-4CBE-8C4D-58160CB8E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606AC-8FD3-4DDF-AEBE-EB0918BC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BFDE9-772E-4FEB-9686-5BB2F920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F099F7-256B-4DF9-9FAA-ED6B5DAD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4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9D154-142E-4516-9F56-90FB7C57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E39E4-D89D-4C31-B9E5-F2A7AA97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CC6F6-569B-4D88-A9E7-980EEB27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94962-4E2E-4ED1-8B44-A6A68D3E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4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AD0547-FB24-4567-88EF-4A1173E6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5F7BC-C883-4D6E-9B44-3051DC3A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91EF2-D42E-49BB-B1FF-90884883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129E3-E2A1-4D90-BCD1-EEC96E8C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6EDF0-D658-4CCF-88C4-7BE9A6F55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689509-E653-4870-91A1-B00E8A011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9BC232-F879-486D-8694-546B9BE0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04EAE7-EB00-4D52-A1B3-CF97E153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45500-31EA-4FB3-AC63-ED100607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A5379-BCC8-4411-A6A1-3A4C54B9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A378A5-B8D3-49D8-B4C8-A90D63B54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8F9103-09C5-4014-BDC9-15F9CE915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DEAC4D-A6AD-4BB8-96F7-AFA1DEAB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A1D48-72C2-4656-B732-44580504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AB4DD-3D17-4E17-B2CA-471DA58F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9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F339F-0190-47A6-87A2-6E892059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A23FA5-9C77-4DCE-92FD-70AC66FD1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7CD76-9D29-4A05-982B-2FE5A8FAC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9CB48-CD42-4AA4-8A4D-B82C16B884C5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3EC45-6240-48FA-8798-736131574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1748B-C049-4148-99C7-EDB4D3E80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1B6DE-3ACA-4E1A-B212-B0D3E2A6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6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bm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.kr/url?sa=i&amp;rct=j&amp;q=&amp;esrc=s&amp;source=images&amp;cd=&amp;cad=rja&amp;uact=8&amp;ved=0ahUKEwi6xt61nabKAhUHGpQKHcM-DucQjRwIBw&amp;url=https://www.salimetrics.com/biomarker/salivary-dna-rs4680-comt-snp&amp;psig=AFQjCNFSbgT0LF7-REBcxf9tmHUWwJK8Qg&amp;ust=1452755231483659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jp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79D9884-971E-40ED-85F8-9FE0386D123B}"/>
              </a:ext>
            </a:extLst>
          </p:cNvPr>
          <p:cNvGrpSpPr/>
          <p:nvPr/>
        </p:nvGrpSpPr>
        <p:grpSpPr>
          <a:xfrm>
            <a:off x="489204" y="949373"/>
            <a:ext cx="4674517" cy="983718"/>
            <a:chOff x="572693" y="4785877"/>
            <a:chExt cx="4674517" cy="983718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B0F51D7-35D6-4B99-9D79-D6516401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6459" y="4827410"/>
              <a:ext cx="742733" cy="6602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44BDF2-70D8-4A5C-805F-D39DF2636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803" y="4827411"/>
              <a:ext cx="672314" cy="67231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0BE0F7-D63F-4CED-9244-7DDFC5990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28" y="4785877"/>
              <a:ext cx="713847" cy="7138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39D9F2-CB5A-4AFE-B266-2D6D565C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31" y="4804715"/>
              <a:ext cx="676172" cy="6761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AA21D2-7B41-4206-A3D6-41D6761D9135}"/>
                </a:ext>
              </a:extLst>
            </p:cNvPr>
            <p:cNvSpPr txBox="1"/>
            <p:nvPr/>
          </p:nvSpPr>
          <p:spPr>
            <a:xfrm>
              <a:off x="3199352" y="4942745"/>
              <a:ext cx="369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1E682-DEA0-4BC0-9A5C-401E88015A3C}"/>
                </a:ext>
              </a:extLst>
            </p:cNvPr>
            <p:cNvSpPr txBox="1"/>
            <p:nvPr/>
          </p:nvSpPr>
          <p:spPr>
            <a:xfrm>
              <a:off x="2172888" y="4942745"/>
              <a:ext cx="369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4F0EDD-5DF0-4A84-AF9F-974F1E0ED460}"/>
                </a:ext>
              </a:extLst>
            </p:cNvPr>
            <p:cNvSpPr txBox="1"/>
            <p:nvPr/>
          </p:nvSpPr>
          <p:spPr>
            <a:xfrm>
              <a:off x="1187299" y="4956793"/>
              <a:ext cx="369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5CF2F761-B4AA-49D9-81FA-5DF2D437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04478" y="4785877"/>
              <a:ext cx="742732" cy="7427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DCAA46-A32C-40B4-8053-100C1028B10A}"/>
                </a:ext>
              </a:extLst>
            </p:cNvPr>
            <p:cNvSpPr txBox="1"/>
            <p:nvPr/>
          </p:nvSpPr>
          <p:spPr>
            <a:xfrm>
              <a:off x="4216368" y="4956793"/>
              <a:ext cx="369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CB96B-D583-4DCC-BD15-26DD605D6BE7}"/>
                </a:ext>
              </a:extLst>
            </p:cNvPr>
            <p:cNvSpPr txBox="1"/>
            <p:nvPr/>
          </p:nvSpPr>
          <p:spPr>
            <a:xfrm>
              <a:off x="572693" y="5523374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[DEMO]</a:t>
              </a:r>
              <a:endParaRPr lang="ko-KR" altLang="en-US" sz="1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82997-50A7-4C9A-96CF-6D7E8C022AC1}"/>
                </a:ext>
              </a:extLst>
            </p:cNvPr>
            <p:cNvSpPr txBox="1"/>
            <p:nvPr/>
          </p:nvSpPr>
          <p:spPr>
            <a:xfrm>
              <a:off x="1450552" y="5517181"/>
              <a:ext cx="8018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[K-MMSE]</a:t>
              </a:r>
              <a:endParaRPr lang="ko-KR" altLang="en-US" sz="10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F75127-BABF-4FA2-9BC8-36C7E7713565}"/>
                </a:ext>
              </a:extLst>
            </p:cNvPr>
            <p:cNvSpPr txBox="1"/>
            <p:nvPr/>
          </p:nvSpPr>
          <p:spPr>
            <a:xfrm>
              <a:off x="2472316" y="5518124"/>
              <a:ext cx="8162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[2CH-EEG]</a:t>
              </a:r>
              <a:endParaRPr lang="ko-KR" altLang="en-US" sz="1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E22AD6-5A6E-483F-882D-02EF333C08D6}"/>
                </a:ext>
              </a:extLst>
            </p:cNvPr>
            <p:cNvSpPr txBox="1"/>
            <p:nvPr/>
          </p:nvSpPr>
          <p:spPr>
            <a:xfrm>
              <a:off x="3398489" y="5511280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[Eye-tracking]</a:t>
              </a:r>
              <a:endParaRPr lang="ko-KR" altLang="en-US" sz="10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3B14A-27B5-4D92-930F-0782EBA55AC7}"/>
                </a:ext>
              </a:extLst>
            </p:cNvPr>
            <p:cNvSpPr txBox="1"/>
            <p:nvPr/>
          </p:nvSpPr>
          <p:spPr>
            <a:xfrm>
              <a:off x="4631226" y="5510748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[BIA]</a:t>
              </a:r>
              <a:endParaRPr lang="ko-KR" altLang="en-US" sz="1000" b="1" dirty="0"/>
            </a:p>
          </p:txBody>
        </p:sp>
      </p:grpSp>
      <p:pic>
        <p:nvPicPr>
          <p:cNvPr id="1026" name="Picture 2" descr="7 tips for biosignals preprocessing: how to improve the robustness of your  Deep Learning classifier | by Dmitrii Shubin | Medium">
            <a:extLst>
              <a:ext uri="{FF2B5EF4-FFF2-40B4-BE49-F238E27FC236}">
                <a16:creationId xmlns:a16="http://schemas.microsoft.com/office/drawing/2014/main" id="{7A662802-45E6-4EEF-BC4F-3AEE40BA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27" y="986326"/>
            <a:ext cx="1495232" cy="9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9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40B3A42-5FCE-47F0-93C1-1320C824FE03}"/>
              </a:ext>
            </a:extLst>
          </p:cNvPr>
          <p:cNvGrpSpPr/>
          <p:nvPr/>
        </p:nvGrpSpPr>
        <p:grpSpPr>
          <a:xfrm>
            <a:off x="1083743" y="0"/>
            <a:ext cx="6533461" cy="6518247"/>
            <a:chOff x="1083743" y="0"/>
            <a:chExt cx="6533461" cy="65182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B5EB0E-9BF5-4FE0-9949-D36564CC36AD}"/>
                </a:ext>
              </a:extLst>
            </p:cNvPr>
            <p:cNvGrpSpPr/>
            <p:nvPr/>
          </p:nvGrpSpPr>
          <p:grpSpPr>
            <a:xfrm>
              <a:off x="1209411" y="0"/>
              <a:ext cx="6407793" cy="4114799"/>
              <a:chOff x="1371600" y="0"/>
              <a:chExt cx="9448800" cy="609858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0BCCB23-F332-45D8-9F69-3BF2B3254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162"/>
              <a:stretch/>
            </p:blipFill>
            <p:spPr>
              <a:xfrm>
                <a:off x="1371600" y="0"/>
                <a:ext cx="9448800" cy="403510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07321D0-280B-4430-B353-765E437EC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265" y="4043492"/>
                <a:ext cx="9447135" cy="2055094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507A7A-312E-4C12-BB54-1B3FB6F2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743" y="4056077"/>
              <a:ext cx="3815991" cy="2462170"/>
            </a:xfrm>
            <a:prstGeom prst="rect">
              <a:avLst/>
            </a:prstGeom>
          </p:spPr>
        </p:pic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CB4BA01C-9A31-4C9F-8D39-BAC97A700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642" y="4102576"/>
              <a:ext cx="2727562" cy="231092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5397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B6A6E52-2143-4739-BF8E-900C286C78B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05" y="4016828"/>
            <a:ext cx="3886200" cy="21400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B6F901-937F-4890-BF27-0F9B23845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24" y="557004"/>
            <a:ext cx="2971292" cy="28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1A44E9-B7C1-4C14-AB2F-CC9E6928726D}"/>
              </a:ext>
            </a:extLst>
          </p:cNvPr>
          <p:cNvGrpSpPr/>
          <p:nvPr/>
        </p:nvGrpSpPr>
        <p:grpSpPr>
          <a:xfrm>
            <a:off x="1132737" y="782498"/>
            <a:ext cx="10213736" cy="5187479"/>
            <a:chOff x="1700322" y="1402356"/>
            <a:chExt cx="9926525" cy="4835223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CD3B867-2044-4E36-85DF-4A50AD39B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9099" y="5600052"/>
              <a:ext cx="912974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FC23424-2120-4FD5-AD0F-514939B19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7638" y="1789239"/>
              <a:ext cx="0" cy="3813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D50F3A5-0612-40A5-999E-4146CF48CC5A}"/>
                </a:ext>
              </a:extLst>
            </p:cNvPr>
            <p:cNvSpPr/>
            <p:nvPr/>
          </p:nvSpPr>
          <p:spPr>
            <a:xfrm>
              <a:off x="2044212" y="2017835"/>
              <a:ext cx="8634042" cy="1151791"/>
            </a:xfrm>
            <a:custGeom>
              <a:avLst/>
              <a:gdLst>
                <a:gd name="connsiteX0" fmla="*/ 0 w 6603023"/>
                <a:gd name="connsiteY0" fmla="*/ 0 h 334107"/>
                <a:gd name="connsiteX1" fmla="*/ 6603023 w 6603023"/>
                <a:gd name="connsiteY1" fmla="*/ 334107 h 33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3023" h="334107">
                  <a:moveTo>
                    <a:pt x="0" y="0"/>
                  </a:moveTo>
                  <a:cubicBezTo>
                    <a:pt x="2574314" y="61912"/>
                    <a:pt x="5148629" y="123824"/>
                    <a:pt x="6603023" y="33410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C67540B-2EA7-45C0-9F65-EDC858FF0233}"/>
                </a:ext>
              </a:extLst>
            </p:cNvPr>
            <p:cNvSpPr/>
            <p:nvPr/>
          </p:nvSpPr>
          <p:spPr>
            <a:xfrm>
              <a:off x="2044211" y="2088175"/>
              <a:ext cx="8634027" cy="3200400"/>
            </a:xfrm>
            <a:custGeom>
              <a:avLst/>
              <a:gdLst>
                <a:gd name="connsiteX0" fmla="*/ 0 w 8581292"/>
                <a:gd name="connsiteY0" fmla="*/ 0 h 3200400"/>
                <a:gd name="connsiteX1" fmla="*/ 4374173 w 8581292"/>
                <a:gd name="connsiteY1" fmla="*/ 729762 h 3200400"/>
                <a:gd name="connsiteX2" fmla="*/ 8581292 w 8581292"/>
                <a:gd name="connsiteY2" fmla="*/ 320040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292" h="3200400">
                  <a:moveTo>
                    <a:pt x="0" y="0"/>
                  </a:moveTo>
                  <a:cubicBezTo>
                    <a:pt x="1471979" y="98181"/>
                    <a:pt x="2943958" y="196362"/>
                    <a:pt x="4374173" y="729762"/>
                  </a:cubicBezTo>
                  <a:cubicBezTo>
                    <a:pt x="5804388" y="1263162"/>
                    <a:pt x="7192840" y="2231781"/>
                    <a:pt x="8581292" y="320040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105990-12E7-4BE6-9300-6D9936989B0D}"/>
                </a:ext>
              </a:extLst>
            </p:cNvPr>
            <p:cNvSpPr txBox="1"/>
            <p:nvPr/>
          </p:nvSpPr>
          <p:spPr>
            <a:xfrm>
              <a:off x="10074191" y="2489179"/>
              <a:ext cx="8840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Normal </a:t>
              </a:r>
            </a:p>
            <a:p>
              <a:pPr algn="ctr"/>
              <a:r>
                <a:rPr lang="en-US" altLang="ko-KR" sz="1400" b="1" dirty="0"/>
                <a:t>Aging</a:t>
              </a:r>
              <a:endParaRPr lang="ko-KR" altLang="en-US" sz="1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20DB69-405B-49DE-8A61-25EF7E1CA0A0}"/>
                </a:ext>
              </a:extLst>
            </p:cNvPr>
            <p:cNvSpPr txBox="1"/>
            <p:nvPr/>
          </p:nvSpPr>
          <p:spPr>
            <a:xfrm>
              <a:off x="10870293" y="5451213"/>
              <a:ext cx="756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Time</a:t>
              </a:r>
            </a:p>
            <a:p>
              <a:r>
                <a:rPr lang="en-US" altLang="ko-KR" sz="1400" b="1" dirty="0"/>
                <a:t>(Years)</a:t>
              </a:r>
              <a:endParaRPr lang="ko-KR" alt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EEE7F8-CD20-4ABC-9C06-FF0A2F7B71D4}"/>
                </a:ext>
              </a:extLst>
            </p:cNvPr>
            <p:cNvSpPr txBox="1"/>
            <p:nvPr/>
          </p:nvSpPr>
          <p:spPr>
            <a:xfrm>
              <a:off x="1700322" y="1402356"/>
              <a:ext cx="1878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Cognitive Functions</a:t>
              </a:r>
              <a:endParaRPr lang="ko-KR" altLang="en-US" sz="1400" b="1" dirty="0"/>
            </a:p>
          </p:txBody>
        </p:sp>
        <p:graphicFrame>
          <p:nvGraphicFramePr>
            <p:cNvPr id="22" name="다이어그램 21">
              <a:extLst>
                <a:ext uri="{FF2B5EF4-FFF2-40B4-BE49-F238E27FC236}">
                  <a16:creationId xmlns:a16="http://schemas.microsoft.com/office/drawing/2014/main" id="{799A061D-CBFD-4AE1-AC7C-C351ECA538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19435715"/>
                </p:ext>
              </p:extLst>
            </p:nvPr>
          </p:nvGraphicFramePr>
          <p:xfrm>
            <a:off x="1917699" y="4501662"/>
            <a:ext cx="8230088" cy="1331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91779-C6CD-463E-B0F3-53BD5499AECA}"/>
                </a:ext>
              </a:extLst>
            </p:cNvPr>
            <p:cNvSpPr txBox="1"/>
            <p:nvPr/>
          </p:nvSpPr>
          <p:spPr>
            <a:xfrm>
              <a:off x="2044211" y="5683581"/>
              <a:ext cx="137409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No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symptom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but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possible biological </a:t>
              </a:r>
            </a:p>
            <a:p>
              <a:pPr algn="ctr"/>
              <a:r>
                <a:rPr lang="en-US" altLang="ko-KR" sz="1000" dirty="0"/>
                <a:t>Changes in the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bran</a:t>
              </a:r>
              <a:endParaRPr lang="ko-KR" alt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54D51A-687E-4056-93B4-2D00BA39A8C8}"/>
                </a:ext>
              </a:extLst>
            </p:cNvPr>
            <p:cNvSpPr txBox="1"/>
            <p:nvPr/>
          </p:nvSpPr>
          <p:spPr>
            <a:xfrm>
              <a:off x="3749621" y="5682935"/>
              <a:ext cx="16532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Very mild symptoms that may not interfere with everyday activities</a:t>
              </a:r>
              <a:endParaRPr lang="ko-KR" altLang="en-US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714D0-AA41-49AF-A7AE-69A606274CF5}"/>
                </a:ext>
              </a:extLst>
            </p:cNvPr>
            <p:cNvSpPr txBox="1"/>
            <p:nvPr/>
          </p:nvSpPr>
          <p:spPr>
            <a:xfrm>
              <a:off x="5632012" y="5682935"/>
              <a:ext cx="134412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Symptoms interfere with some everyday activities</a:t>
              </a:r>
              <a:endParaRPr lang="ko-KR" altLang="en-US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B09CE1-9182-492D-A928-B453954A58D0}"/>
                </a:ext>
              </a:extLst>
            </p:cNvPr>
            <p:cNvSpPr txBox="1"/>
            <p:nvPr/>
          </p:nvSpPr>
          <p:spPr>
            <a:xfrm>
              <a:off x="7094736" y="5682935"/>
              <a:ext cx="138368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Symptoms interfere with many everyday activities</a:t>
              </a:r>
              <a:endParaRPr lang="ko-KR" altLang="en-US"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E41976-6408-40F6-972B-245A49DD9699}"/>
                </a:ext>
              </a:extLst>
            </p:cNvPr>
            <p:cNvSpPr txBox="1"/>
            <p:nvPr/>
          </p:nvSpPr>
          <p:spPr>
            <a:xfrm>
              <a:off x="8484907" y="5682935"/>
              <a:ext cx="143204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Symptoms interfere with most everyday activities</a:t>
              </a:r>
              <a:endParaRPr lang="ko-KR" altLang="en-US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3C6B0D-E67D-48DE-8724-5A1442A310F4}"/>
                </a:ext>
              </a:extLst>
            </p:cNvPr>
            <p:cNvSpPr txBox="1"/>
            <p:nvPr/>
          </p:nvSpPr>
          <p:spPr>
            <a:xfrm>
              <a:off x="10074191" y="4378798"/>
              <a:ext cx="993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Cognitive</a:t>
              </a:r>
            </a:p>
            <a:p>
              <a:pPr algn="ctr"/>
              <a:r>
                <a:rPr lang="en-US" altLang="ko-KR" sz="1400" b="1" dirty="0"/>
                <a:t>Decline 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343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A65D2E-A817-4E00-B5DC-08C338AA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96" y="413045"/>
            <a:ext cx="7128363" cy="4752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D4A0A-7328-426E-857A-375E36DD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8" y="1426427"/>
            <a:ext cx="2949819" cy="29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63D2A6-0496-4018-AEB1-7F300D9BB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51389" t="47873" r="3907" b="4254"/>
          <a:stretch/>
        </p:blipFill>
        <p:spPr>
          <a:xfrm>
            <a:off x="2422045" y="1556709"/>
            <a:ext cx="1195411" cy="1280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EE1CEB-7BDA-4B2C-A01F-E14AD08A7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55060" t="2568" r="8377" b="51835"/>
          <a:stretch/>
        </p:blipFill>
        <p:spPr>
          <a:xfrm>
            <a:off x="4491711" y="1556709"/>
            <a:ext cx="1062311" cy="1324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580E8C-C21D-4671-BFDD-0CD1AC4B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8" t="48641" r="82908" b="27612"/>
          <a:stretch/>
        </p:blipFill>
        <p:spPr>
          <a:xfrm>
            <a:off x="4041203" y="3492562"/>
            <a:ext cx="874256" cy="1128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963450-48F4-49EA-916B-01AD4BCA6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54" t="44040" r="33402" b="31181"/>
          <a:stretch/>
        </p:blipFill>
        <p:spPr>
          <a:xfrm>
            <a:off x="5990436" y="1556709"/>
            <a:ext cx="1253396" cy="1243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67AC8F-9D76-4885-B2C3-A3EB81E4E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82" t="6502" r="8207" b="46622"/>
          <a:stretch/>
        </p:blipFill>
        <p:spPr>
          <a:xfrm>
            <a:off x="954544" y="70670"/>
            <a:ext cx="1141885" cy="1382753"/>
          </a:xfrm>
          <a:prstGeom prst="rect">
            <a:avLst/>
          </a:prstGeom>
        </p:spPr>
      </p:pic>
      <p:pic>
        <p:nvPicPr>
          <p:cNvPr id="3076" name="Picture 4" descr="7 tips for biosignals preprocessing: how to improve the robustness of your  Deep Learning classifier | by Dmitrii Shubin | Medium">
            <a:extLst>
              <a:ext uri="{FF2B5EF4-FFF2-40B4-BE49-F238E27FC236}">
                <a16:creationId xmlns:a16="http://schemas.microsoft.com/office/drawing/2014/main" id="{A9FCF81A-7B8E-4150-A4AB-DBED83E1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730" y="5952942"/>
            <a:ext cx="803283" cy="52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FE9ABA0E-789D-4215-A1C9-B3DC1077248D}"/>
              </a:ext>
            </a:extLst>
          </p:cNvPr>
          <p:cNvGrpSpPr/>
          <p:nvPr/>
        </p:nvGrpSpPr>
        <p:grpSpPr>
          <a:xfrm>
            <a:off x="437243" y="1725026"/>
            <a:ext cx="11299299" cy="4904350"/>
            <a:chOff x="437243" y="1725026"/>
            <a:chExt cx="11299299" cy="490435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FBF56A2-030F-4D07-8681-3C9F5569F7E7}"/>
                </a:ext>
              </a:extLst>
            </p:cNvPr>
            <p:cNvSpPr/>
            <p:nvPr/>
          </p:nvSpPr>
          <p:spPr>
            <a:xfrm>
              <a:off x="525751" y="2363297"/>
              <a:ext cx="2647155" cy="2721659"/>
            </a:xfrm>
            <a:prstGeom prst="roundRect">
              <a:avLst>
                <a:gd name="adj" fmla="val 6886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33ACCD-35BC-432B-8C35-641A6F87F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</a:blip>
            <a:srcRect l="3057" t="4895" r="51428" b="59391"/>
            <a:stretch/>
          </p:blipFill>
          <p:spPr>
            <a:xfrm>
              <a:off x="437243" y="1777762"/>
              <a:ext cx="701898" cy="5507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585A92-DB60-43DE-9A3A-F15353BB6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56" t="55187" r="51310" b="12000"/>
            <a:stretch/>
          </p:blipFill>
          <p:spPr>
            <a:xfrm>
              <a:off x="3413639" y="1795600"/>
              <a:ext cx="701899" cy="5518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E4A33E-40B4-40BA-930C-F89610DF7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85" t="55489" r="9173" b="12844"/>
            <a:stretch/>
          </p:blipFill>
          <p:spPr>
            <a:xfrm>
              <a:off x="6126487" y="1777138"/>
              <a:ext cx="601168" cy="50663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225E28-21F6-4D4C-9A91-B30FBFDD2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8" t="48641" r="82908" b="27612"/>
            <a:stretch/>
          </p:blipFill>
          <p:spPr>
            <a:xfrm>
              <a:off x="758293" y="2671014"/>
              <a:ext cx="410366" cy="52970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5C935D-3FCB-40A8-9B7C-9AF936FCB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54" t="44040" r="33402" b="31181"/>
            <a:stretch/>
          </p:blipFill>
          <p:spPr>
            <a:xfrm>
              <a:off x="3577610" y="2577104"/>
              <a:ext cx="838286" cy="831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3ED89-655C-4FEA-955F-A044B2477449}"/>
                </a:ext>
              </a:extLst>
            </p:cNvPr>
            <p:cNvSpPr txBox="1"/>
            <p:nvPr/>
          </p:nvSpPr>
          <p:spPr>
            <a:xfrm>
              <a:off x="1144534" y="2724106"/>
              <a:ext cx="1778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가족력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성별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연령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교육수준</a:t>
              </a:r>
              <a:endParaRPr lang="en-US" altLang="ko-KR" sz="1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3987E7-4EA1-4D24-93E7-4C549F501E9B}"/>
                </a:ext>
              </a:extLst>
            </p:cNvPr>
            <p:cNvSpPr txBox="1"/>
            <p:nvPr/>
          </p:nvSpPr>
          <p:spPr>
            <a:xfrm>
              <a:off x="674792" y="2429711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인구학적 정보</a:t>
              </a:r>
              <a:endParaRPr lang="en-US" altLang="ko-KR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C2181D-B33B-4766-BC82-A3AEA0DB16CF}"/>
                </a:ext>
              </a:extLst>
            </p:cNvPr>
            <p:cNvSpPr txBox="1"/>
            <p:nvPr/>
          </p:nvSpPr>
          <p:spPr>
            <a:xfrm>
              <a:off x="674792" y="327653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간이인지검사</a:t>
              </a:r>
              <a:endParaRPr lang="en-US" altLang="ko-KR" sz="1200" b="1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F9F8AFB-86AE-426F-8200-2DAEE6C1C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8" t="48641" r="82908" b="27612"/>
            <a:stretch/>
          </p:blipFill>
          <p:spPr>
            <a:xfrm>
              <a:off x="758293" y="3566485"/>
              <a:ext cx="410366" cy="5297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2FDC3B-D360-4534-9CF2-0A570072DCE3}"/>
                </a:ext>
              </a:extLst>
            </p:cNvPr>
            <p:cNvSpPr txBox="1"/>
            <p:nvPr/>
          </p:nvSpPr>
          <p:spPr>
            <a:xfrm>
              <a:off x="1147270" y="3580337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b="1" dirty="0"/>
                <a:t>MoCA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b="1" dirty="0"/>
                <a:t>MMSE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CFC6D8F-3520-493A-96F4-A4D291DF3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8" t="48641" r="82908" b="27612"/>
            <a:stretch/>
          </p:blipFill>
          <p:spPr>
            <a:xfrm>
              <a:off x="758293" y="4462644"/>
              <a:ext cx="410366" cy="52970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62274-568D-4E82-90F4-DFD6223E8F21}"/>
                </a:ext>
              </a:extLst>
            </p:cNvPr>
            <p:cNvSpPr txBox="1"/>
            <p:nvPr/>
          </p:nvSpPr>
          <p:spPr>
            <a:xfrm>
              <a:off x="670817" y="414552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신경심리검사</a:t>
              </a:r>
              <a:endParaRPr lang="en-US" altLang="ko-KR" sz="12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02CE9A-9F8D-4841-A659-8055B34B6724}"/>
                </a:ext>
              </a:extLst>
            </p:cNvPr>
            <p:cNvSpPr txBox="1"/>
            <p:nvPr/>
          </p:nvSpPr>
          <p:spPr>
            <a:xfrm>
              <a:off x="1122233" y="4471863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서울심리선별검사</a:t>
              </a:r>
              <a:r>
                <a:rPr lang="en-US" altLang="ko-KR" sz="1200" b="1" dirty="0"/>
                <a:t>(SNSB)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b="1" dirty="0"/>
                <a:t>CERAD-K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0FFB5A-4CF2-4C53-9952-BED458A8279C}"/>
                </a:ext>
              </a:extLst>
            </p:cNvPr>
            <p:cNvSpPr txBox="1"/>
            <p:nvPr/>
          </p:nvSpPr>
          <p:spPr>
            <a:xfrm>
              <a:off x="1083873" y="1865868"/>
              <a:ext cx="2089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Clinical Assessment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5FBA5B-7CF7-4C4B-85AF-73734FBB8D42}"/>
                </a:ext>
              </a:extLst>
            </p:cNvPr>
            <p:cNvSpPr txBox="1"/>
            <p:nvPr/>
          </p:nvSpPr>
          <p:spPr>
            <a:xfrm>
              <a:off x="4135600" y="1861406"/>
              <a:ext cx="1586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Neuroimaging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720BFAA-5A06-4A03-BF20-A02DE4CEE2F6}"/>
                </a:ext>
              </a:extLst>
            </p:cNvPr>
            <p:cNvSpPr/>
            <p:nvPr/>
          </p:nvSpPr>
          <p:spPr>
            <a:xfrm>
              <a:off x="3422422" y="2385597"/>
              <a:ext cx="2402988" cy="2721659"/>
            </a:xfrm>
            <a:prstGeom prst="roundRect">
              <a:avLst>
                <a:gd name="adj" fmla="val 6886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3584B-1BCB-49D5-89B7-6258FD47DDC2}"/>
                </a:ext>
              </a:extLst>
            </p:cNvPr>
            <p:cNvSpPr txBox="1"/>
            <p:nvPr/>
          </p:nvSpPr>
          <p:spPr>
            <a:xfrm>
              <a:off x="4305637" y="2702161"/>
              <a:ext cx="753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b="1" dirty="0"/>
                <a:t>MRI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600" b="1" dirty="0"/>
                <a:t>CT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77A025-B565-470A-B927-DDFE2C72A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</a:blip>
            <a:srcRect l="55060" t="2568" r="8377" b="51835"/>
            <a:stretch/>
          </p:blipFill>
          <p:spPr>
            <a:xfrm>
              <a:off x="3587592" y="3493514"/>
              <a:ext cx="789411" cy="9844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E0804-DFD0-45D7-9E1B-9FE6788507BA}"/>
                </a:ext>
              </a:extLst>
            </p:cNvPr>
            <p:cNvSpPr txBox="1"/>
            <p:nvPr/>
          </p:nvSpPr>
          <p:spPr>
            <a:xfrm>
              <a:off x="4284823" y="3714943"/>
              <a:ext cx="1600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b="1" dirty="0"/>
                <a:t>Amyloid PET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600" b="1" dirty="0"/>
                <a:t>FDG-PET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01808D-6AA2-4DCB-9300-6AA1A2ABA288}"/>
                </a:ext>
              </a:extLst>
            </p:cNvPr>
            <p:cNvSpPr txBox="1"/>
            <p:nvPr/>
          </p:nvSpPr>
          <p:spPr>
            <a:xfrm>
              <a:off x="6781419" y="1843568"/>
              <a:ext cx="1279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Biomarkers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B4D0EC9-8924-401C-B0FE-DAE64C44159E}"/>
                </a:ext>
              </a:extLst>
            </p:cNvPr>
            <p:cNvSpPr/>
            <p:nvPr/>
          </p:nvSpPr>
          <p:spPr>
            <a:xfrm>
              <a:off x="6126487" y="2385596"/>
              <a:ext cx="2098653" cy="2721659"/>
            </a:xfrm>
            <a:prstGeom prst="roundRect">
              <a:avLst>
                <a:gd name="adj" fmla="val 6886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1C4CF23-0840-4952-898B-70CB6F01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25000"/>
            </a:blip>
            <a:srcRect l="51389" t="47873" r="3907" b="4254"/>
            <a:stretch/>
          </p:blipFill>
          <p:spPr>
            <a:xfrm>
              <a:off x="6250163" y="2487244"/>
              <a:ext cx="1051223" cy="112575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276691-9B0F-4FDD-B164-4B014FF21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88" t="62346" r="16892" b="20290"/>
            <a:stretch/>
          </p:blipFill>
          <p:spPr>
            <a:xfrm>
              <a:off x="6356582" y="3662823"/>
              <a:ext cx="655691" cy="1201019"/>
            </a:xfrm>
            <a:prstGeom prst="rect">
              <a:avLst/>
            </a:prstGeom>
          </p:spPr>
        </p:pic>
        <p:pic>
          <p:nvPicPr>
            <p:cNvPr id="4100" name="Picture 4" descr="Blood - Free medical icons">
              <a:extLst>
                <a:ext uri="{FF2B5EF4-FFF2-40B4-BE49-F238E27FC236}">
                  <a16:creationId xmlns:a16="http://schemas.microsoft.com/office/drawing/2014/main" id="{8C258730-2E86-4381-8FB2-D60FAC32F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923" y="3662823"/>
              <a:ext cx="951566" cy="95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207AB9-56F1-466D-B0D6-49A5DF163F7D}"/>
                </a:ext>
              </a:extLst>
            </p:cNvPr>
            <p:cNvSpPr txBox="1"/>
            <p:nvPr/>
          </p:nvSpPr>
          <p:spPr>
            <a:xfrm>
              <a:off x="7159309" y="275773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뇌척수액</a:t>
              </a:r>
              <a:endParaRPr lang="en-US" altLang="ko-KR" sz="1600" b="1" dirty="0"/>
            </a:p>
            <a:p>
              <a:r>
                <a:rPr lang="ko-KR" altLang="en-US" sz="1600" b="1" dirty="0"/>
                <a:t>검사</a:t>
              </a:r>
              <a:endParaRPr lang="en-US" altLang="ko-KR" sz="1600" b="1" dirty="0"/>
            </a:p>
          </p:txBody>
        </p:sp>
        <p:pic>
          <p:nvPicPr>
            <p:cNvPr id="39" name="Picture 4" descr="7 tips for biosignals preprocessing: how to improve the robustness of your  Deep Learning classifier | by Dmitrii Shubin | Medium">
              <a:extLst>
                <a:ext uri="{FF2B5EF4-FFF2-40B4-BE49-F238E27FC236}">
                  <a16:creationId xmlns:a16="http://schemas.microsoft.com/office/drawing/2014/main" id="{51DD93B9-653A-4E46-B787-2F278D252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038" y="1755450"/>
              <a:ext cx="748273" cy="48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29490D9-A35A-4213-8B75-CC31C2BB0715}"/>
                </a:ext>
              </a:extLst>
            </p:cNvPr>
            <p:cNvGrpSpPr/>
            <p:nvPr/>
          </p:nvGrpSpPr>
          <p:grpSpPr>
            <a:xfrm>
              <a:off x="525751" y="5205396"/>
              <a:ext cx="7735072" cy="231943"/>
              <a:chOff x="525751" y="5205396"/>
              <a:chExt cx="7735072" cy="231943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DF7BC7B-2DBE-4E51-9BD5-303FFEBB4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51" y="5392739"/>
                <a:ext cx="7735072" cy="22300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65DB980-456B-4268-8B84-34CA1F0FC6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369" y="5205396"/>
                <a:ext cx="0" cy="209643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42A872E-1C3E-4BBC-86EC-E7676AB8A4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0823" y="5227696"/>
                <a:ext cx="0" cy="209643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5BCE1C-9CB6-4CF3-B086-3C2FAEAC9F8D}"/>
                </a:ext>
              </a:extLst>
            </p:cNvPr>
            <p:cNvSpPr txBox="1"/>
            <p:nvPr/>
          </p:nvSpPr>
          <p:spPr>
            <a:xfrm>
              <a:off x="539204" y="5788694"/>
              <a:ext cx="6242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고가의 검사비용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전문가 및 의사의 진단 요구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침습적이고 진단에 오랜 시간이 필요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검사자의 위험부담 증가</a:t>
              </a:r>
              <a:endParaRPr lang="en-US" altLang="ko-KR" sz="12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A3E64B-CDE3-40B4-9472-7A4F29663D5F}"/>
                </a:ext>
              </a:extLst>
            </p:cNvPr>
            <p:cNvSpPr txBox="1"/>
            <p:nvPr/>
          </p:nvSpPr>
          <p:spPr>
            <a:xfrm>
              <a:off x="437243" y="5472800"/>
              <a:ext cx="662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Cons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062ED3-C51A-4EA5-A95E-2E85B0CDFCAA}"/>
                </a:ext>
              </a:extLst>
            </p:cNvPr>
            <p:cNvSpPr txBox="1"/>
            <p:nvPr/>
          </p:nvSpPr>
          <p:spPr>
            <a:xfrm>
              <a:off x="9424213" y="1725026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Digital </a:t>
              </a:r>
            </a:p>
            <a:p>
              <a:r>
                <a:rPr lang="en-US" altLang="ko-KR" sz="1600" b="1" dirty="0"/>
                <a:t>Bio-signals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C2FE80E-F1D2-4F3A-AF39-1D8FB4CDE14C}"/>
                </a:ext>
              </a:extLst>
            </p:cNvPr>
            <p:cNvSpPr/>
            <p:nvPr/>
          </p:nvSpPr>
          <p:spPr>
            <a:xfrm>
              <a:off x="8612038" y="2374509"/>
              <a:ext cx="2098653" cy="2721659"/>
            </a:xfrm>
            <a:prstGeom prst="roundRect">
              <a:avLst>
                <a:gd name="adj" fmla="val 6886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3E3C86-C0E2-4B41-867F-87E03B02FCA6}"/>
                </a:ext>
              </a:extLst>
            </p:cNvPr>
            <p:cNvSpPr txBox="1"/>
            <p:nvPr/>
          </p:nvSpPr>
          <p:spPr>
            <a:xfrm>
              <a:off x="6386856" y="4768701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Gene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F5244F-96E0-48E3-AC8C-3F3A26A499A0}"/>
                </a:ext>
              </a:extLst>
            </p:cNvPr>
            <p:cNvSpPr txBox="1"/>
            <p:nvPr/>
          </p:nvSpPr>
          <p:spPr>
            <a:xfrm>
              <a:off x="7268070" y="4648586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Blood</a:t>
              </a:r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36B20F56-EFDD-4529-AE26-59BDD823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73631" y="2626331"/>
              <a:ext cx="742733" cy="66020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969615-0121-4539-BD41-2085162E6BBF}"/>
                </a:ext>
              </a:extLst>
            </p:cNvPr>
            <p:cNvSpPr txBox="1"/>
            <p:nvPr/>
          </p:nvSpPr>
          <p:spPr>
            <a:xfrm>
              <a:off x="8687046" y="3325965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[2CH-EEG]</a:t>
              </a:r>
              <a:endParaRPr lang="ko-KR" altLang="en-US" sz="1200" b="1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3D64FCA-7608-4895-A271-B748B20B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83" y="3900442"/>
              <a:ext cx="672314" cy="67231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CF221F-889E-4059-90E3-74A49577C492}"/>
                </a:ext>
              </a:extLst>
            </p:cNvPr>
            <p:cNvSpPr txBox="1"/>
            <p:nvPr/>
          </p:nvSpPr>
          <p:spPr>
            <a:xfrm>
              <a:off x="8569956" y="4600825"/>
              <a:ext cx="1200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[Eye-tracking]</a:t>
              </a:r>
              <a:endParaRPr lang="ko-KR" altLang="en-US" sz="1200" b="1" dirty="0"/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700A13A6-B982-40A0-BB0B-2CB18699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98144" y="2595184"/>
              <a:ext cx="742732" cy="74273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A3D07B-50D3-459B-A556-6978BFF1D83B}"/>
                </a:ext>
              </a:extLst>
            </p:cNvPr>
            <p:cNvSpPr txBox="1"/>
            <p:nvPr/>
          </p:nvSpPr>
          <p:spPr>
            <a:xfrm>
              <a:off x="9924892" y="3320055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[BIA]</a:t>
              </a:r>
              <a:endParaRPr lang="ko-KR" altLang="en-US" sz="1200" b="1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E2BC2E-DA9A-486F-A298-EE069C9E0FF7}"/>
                </a:ext>
              </a:extLst>
            </p:cNvPr>
            <p:cNvGrpSpPr/>
            <p:nvPr/>
          </p:nvGrpSpPr>
          <p:grpSpPr>
            <a:xfrm>
              <a:off x="8631784" y="5240857"/>
              <a:ext cx="2031272" cy="231943"/>
              <a:chOff x="525751" y="5205396"/>
              <a:chExt cx="7735072" cy="23194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CA21C71-2AB3-4B70-8AEC-9153C29D6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51" y="5392739"/>
                <a:ext cx="7735072" cy="22300"/>
              </a:xfrm>
              <a:prstGeom prst="line">
                <a:avLst/>
              </a:prstGeom>
              <a:ln w="44450" cmpd="sng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67BF45C-42BC-41CC-8DC3-4AF2BB406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369" y="5205396"/>
                <a:ext cx="0" cy="209643"/>
              </a:xfrm>
              <a:prstGeom prst="line">
                <a:avLst/>
              </a:prstGeom>
              <a:ln w="44450" cmpd="sng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C55B350-73ED-4074-AEA4-F7DEEB6F3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0823" y="5227696"/>
                <a:ext cx="0" cy="209643"/>
              </a:xfrm>
              <a:prstGeom prst="line">
                <a:avLst/>
              </a:prstGeom>
              <a:ln w="44450" cmpd="sng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7312FF-8E2A-4C1D-BAE1-40D1F83B3965}"/>
                </a:ext>
              </a:extLst>
            </p:cNvPr>
            <p:cNvSpPr txBox="1"/>
            <p:nvPr/>
          </p:nvSpPr>
          <p:spPr>
            <a:xfrm>
              <a:off x="8603663" y="5798379"/>
              <a:ext cx="3132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저가의 검사비용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접근성이 용이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 err="1"/>
                <a:t>비침습적이고</a:t>
              </a:r>
              <a:r>
                <a:rPr lang="ko-KR" altLang="en-US" sz="1200" b="1" dirty="0"/>
                <a:t> 검사시간이 짧음</a:t>
              </a:r>
              <a:endParaRPr lang="en-US" altLang="ko-KR" sz="1200" b="1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/>
                <a:t>검사자의 위험부담이 적음</a:t>
              </a:r>
              <a:endParaRPr lang="en-US" altLang="ko-KR" sz="12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7D2345-D6F7-4E0C-8197-C6A6432F5A5E}"/>
                </a:ext>
              </a:extLst>
            </p:cNvPr>
            <p:cNvSpPr txBox="1"/>
            <p:nvPr/>
          </p:nvSpPr>
          <p:spPr>
            <a:xfrm>
              <a:off x="8501702" y="5482485"/>
              <a:ext cx="611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Pros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D9A850-8FE1-4B58-9AE9-F3AA4056249D}"/>
                </a:ext>
              </a:extLst>
            </p:cNvPr>
            <p:cNvSpPr txBox="1"/>
            <p:nvPr/>
          </p:nvSpPr>
          <p:spPr>
            <a:xfrm>
              <a:off x="9813074" y="3402254"/>
              <a:ext cx="7427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/>
                <a:t>...</a:t>
              </a:r>
              <a:endParaRPr lang="ko-KR" altLang="en-US" sz="7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043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635603BE-4291-43CE-B66A-95046669235A}"/>
              </a:ext>
            </a:extLst>
          </p:cNvPr>
          <p:cNvGrpSpPr/>
          <p:nvPr/>
        </p:nvGrpSpPr>
        <p:grpSpPr>
          <a:xfrm>
            <a:off x="1517569" y="182615"/>
            <a:ext cx="9114644" cy="6573524"/>
            <a:chOff x="1517569" y="262899"/>
            <a:chExt cx="9114644" cy="65735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785BEF6-20D2-4ABD-A423-E31BE8C8C9A9}"/>
                </a:ext>
              </a:extLst>
            </p:cNvPr>
            <p:cNvGrpSpPr/>
            <p:nvPr/>
          </p:nvGrpSpPr>
          <p:grpSpPr>
            <a:xfrm>
              <a:off x="1538575" y="1968973"/>
              <a:ext cx="2207899" cy="1248573"/>
              <a:chOff x="707552" y="1073655"/>
              <a:chExt cx="2744991" cy="1248573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BBC9EA7-4411-4EFF-8122-FB84BCC2D4A7}"/>
                  </a:ext>
                </a:extLst>
              </p:cNvPr>
              <p:cNvGrpSpPr/>
              <p:nvPr/>
            </p:nvGrpSpPr>
            <p:grpSpPr>
              <a:xfrm>
                <a:off x="707552" y="1073655"/>
                <a:ext cx="2736000" cy="1224000"/>
                <a:chOff x="3358671" y="459440"/>
                <a:chExt cx="1442596" cy="1485655"/>
              </a:xfrm>
              <a:solidFill>
                <a:schemeClr val="bg1"/>
              </a:solidFill>
            </p:grpSpPr>
            <p:sp>
              <p:nvSpPr>
                <p:cNvPr id="7" name="모서리가 둥근 직사각형 39">
                  <a:extLst>
                    <a:ext uri="{FF2B5EF4-FFF2-40B4-BE49-F238E27FC236}">
                      <a16:creationId xmlns:a16="http://schemas.microsoft.com/office/drawing/2014/main" id="{41AD2CF3-AAE7-4607-A0E2-9C6349BA2D6E}"/>
                    </a:ext>
                  </a:extLst>
                </p:cNvPr>
                <p:cNvSpPr/>
                <p:nvPr/>
              </p:nvSpPr>
              <p:spPr>
                <a:xfrm>
                  <a:off x="3361267" y="459440"/>
                  <a:ext cx="1440000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801E9F-AA86-48CE-9F0C-6E4EC3C7B88B}"/>
                    </a:ext>
                  </a:extLst>
                </p:cNvPr>
                <p:cNvSpPr/>
                <p:nvPr/>
              </p:nvSpPr>
              <p:spPr>
                <a:xfrm>
                  <a:off x="3358671" y="870479"/>
                  <a:ext cx="1440000" cy="10746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381C49-AF51-4351-9EAA-19982D564ED2}"/>
                  </a:ext>
                </a:extLst>
              </p:cNvPr>
              <p:cNvSpPr txBox="1"/>
              <p:nvPr/>
            </p:nvSpPr>
            <p:spPr>
              <a:xfrm>
                <a:off x="1450076" y="1073655"/>
                <a:ext cx="1276621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MRI Image</a:t>
                </a:r>
                <a:endPara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D174773-3FDA-4A01-82DA-3A0F6C83A88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009" y="1456510"/>
                <a:ext cx="1331378" cy="792000"/>
              </a:xfrm>
              <a:prstGeom prst="rect">
                <a:avLst/>
              </a:prstGeom>
              <a:effectLst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BEDB25-BC3E-4A12-8E4A-847E09A2CB89}"/>
                  </a:ext>
                </a:extLst>
              </p:cNvPr>
              <p:cNvSpPr txBox="1"/>
              <p:nvPr/>
            </p:nvSpPr>
            <p:spPr>
              <a:xfrm>
                <a:off x="2029179" y="1475842"/>
                <a:ext cx="1423364" cy="84638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T1, T2, Flair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fMRI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Neuro I data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FreeSurfer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11B06F-2F64-43B1-AB2C-9201D034526E}"/>
                </a:ext>
              </a:extLst>
            </p:cNvPr>
            <p:cNvGrpSpPr/>
            <p:nvPr/>
          </p:nvGrpSpPr>
          <p:grpSpPr>
            <a:xfrm>
              <a:off x="8196205" y="3213329"/>
              <a:ext cx="2436008" cy="1224000"/>
              <a:chOff x="6510331" y="3163965"/>
              <a:chExt cx="2737584" cy="12240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CEC79A-4345-4D55-95EE-1799329C5EA8}"/>
                  </a:ext>
                </a:extLst>
              </p:cNvPr>
              <p:cNvGrpSpPr/>
              <p:nvPr/>
            </p:nvGrpSpPr>
            <p:grpSpPr>
              <a:xfrm>
                <a:off x="6510331" y="3163965"/>
                <a:ext cx="2631725" cy="1224000"/>
                <a:chOff x="3358671" y="459440"/>
                <a:chExt cx="1506554" cy="1485655"/>
              </a:xfrm>
              <a:solidFill>
                <a:schemeClr val="bg1"/>
              </a:solidFill>
            </p:grpSpPr>
            <p:sp>
              <p:nvSpPr>
                <p:cNvPr id="14" name="모서리가 둥근 직사각형 61">
                  <a:extLst>
                    <a:ext uri="{FF2B5EF4-FFF2-40B4-BE49-F238E27FC236}">
                      <a16:creationId xmlns:a16="http://schemas.microsoft.com/office/drawing/2014/main" id="{EDF1FF61-971B-4A70-B8F1-7BC4958EBA58}"/>
                    </a:ext>
                  </a:extLst>
                </p:cNvPr>
                <p:cNvSpPr/>
                <p:nvPr/>
              </p:nvSpPr>
              <p:spPr>
                <a:xfrm>
                  <a:off x="3361266" y="459440"/>
                  <a:ext cx="1503959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E4627E17-540D-4112-A08D-423518A4DA0A}"/>
                    </a:ext>
                  </a:extLst>
                </p:cNvPr>
                <p:cNvSpPr/>
                <p:nvPr/>
              </p:nvSpPr>
              <p:spPr>
                <a:xfrm>
                  <a:off x="3358671" y="870478"/>
                  <a:ext cx="1503958" cy="107461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B31AAC-7147-4F89-9FD9-40554DBB88EF}"/>
                  </a:ext>
                </a:extLst>
              </p:cNvPr>
              <p:cNvSpPr txBox="1"/>
              <p:nvPr/>
            </p:nvSpPr>
            <p:spPr>
              <a:xfrm>
                <a:off x="7163179" y="3172107"/>
                <a:ext cx="128112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임상진단정보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276F96A-5967-4113-9D90-8C755083D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733"/>
              <a:stretch/>
            </p:blipFill>
            <p:spPr>
              <a:xfrm>
                <a:off x="6564783" y="3556750"/>
                <a:ext cx="1227611" cy="75552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D6FE66-B014-422A-A3F1-16E93D678C54}"/>
                  </a:ext>
                </a:extLst>
              </p:cNvPr>
              <p:cNvSpPr txBox="1"/>
              <p:nvPr/>
            </p:nvSpPr>
            <p:spPr>
              <a:xfrm>
                <a:off x="7689296" y="3576015"/>
                <a:ext cx="1558619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CDR-SB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Demographics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Medical history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EE8E4B-CC24-45BB-8A41-27F52EF1D7E4}"/>
                </a:ext>
              </a:extLst>
            </p:cNvPr>
            <p:cNvGrpSpPr/>
            <p:nvPr/>
          </p:nvGrpSpPr>
          <p:grpSpPr>
            <a:xfrm>
              <a:off x="1517569" y="3476775"/>
              <a:ext cx="2340388" cy="1224000"/>
              <a:chOff x="138386" y="3154606"/>
              <a:chExt cx="2578796" cy="122400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219E683-DDDF-4394-B50B-276DA9C6525F}"/>
                  </a:ext>
                </a:extLst>
              </p:cNvPr>
              <p:cNvGrpSpPr/>
              <p:nvPr/>
            </p:nvGrpSpPr>
            <p:grpSpPr>
              <a:xfrm>
                <a:off x="138386" y="3154606"/>
                <a:ext cx="2520000" cy="1224000"/>
                <a:chOff x="3358671" y="459440"/>
                <a:chExt cx="1442596" cy="1485655"/>
              </a:xfrm>
              <a:solidFill>
                <a:schemeClr val="bg1"/>
              </a:solidFill>
            </p:grpSpPr>
            <p:sp>
              <p:nvSpPr>
                <p:cNvPr id="21" name="모서리가 둥근 직사각형 71">
                  <a:extLst>
                    <a:ext uri="{FF2B5EF4-FFF2-40B4-BE49-F238E27FC236}">
                      <a16:creationId xmlns:a16="http://schemas.microsoft.com/office/drawing/2014/main" id="{F083E639-7E8E-4436-85E9-4D47614EAC3C}"/>
                    </a:ext>
                  </a:extLst>
                </p:cNvPr>
                <p:cNvSpPr/>
                <p:nvPr/>
              </p:nvSpPr>
              <p:spPr>
                <a:xfrm>
                  <a:off x="3361267" y="459440"/>
                  <a:ext cx="1440000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FA4D52C1-F0EA-4BF5-B8D2-680C36528FE3}"/>
                    </a:ext>
                  </a:extLst>
                </p:cNvPr>
                <p:cNvSpPr/>
                <p:nvPr/>
              </p:nvSpPr>
              <p:spPr>
                <a:xfrm>
                  <a:off x="3358671" y="870478"/>
                  <a:ext cx="1440000" cy="107461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FCDF3-37AD-479E-9125-D8414DB643ED}"/>
                  </a:ext>
                </a:extLst>
              </p:cNvPr>
              <p:cNvSpPr txBox="1"/>
              <p:nvPr/>
            </p:nvSpPr>
            <p:spPr>
              <a:xfrm>
                <a:off x="604129" y="3171453"/>
                <a:ext cx="151355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아밀로이드</a:t>
                </a: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PET</a:t>
                </a:r>
                <a:endPara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B3A5297-5A54-4B85-A1F0-805ADDAED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00" y="3542814"/>
                <a:ext cx="1185197" cy="76103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12C274-EC62-4259-9479-1D6F8D60C63C}"/>
                  </a:ext>
                </a:extLst>
              </p:cNvPr>
              <p:cNvSpPr txBox="1"/>
              <p:nvPr/>
            </p:nvSpPr>
            <p:spPr>
              <a:xfrm>
                <a:off x="1378938" y="3545775"/>
                <a:ext cx="1338244" cy="67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Florbetaben</a:t>
                </a: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(FBB) PET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ts val="18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FDG PET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537C29-8D78-4502-8314-F240DE510460}"/>
                </a:ext>
              </a:extLst>
            </p:cNvPr>
            <p:cNvGrpSpPr/>
            <p:nvPr/>
          </p:nvGrpSpPr>
          <p:grpSpPr>
            <a:xfrm>
              <a:off x="7047953" y="262899"/>
              <a:ext cx="2525477" cy="1346135"/>
              <a:chOff x="5673543" y="1063726"/>
              <a:chExt cx="3170267" cy="134613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314DA18-0B0A-413B-AC50-5322E99AFADD}"/>
                  </a:ext>
                </a:extLst>
              </p:cNvPr>
              <p:cNvGrpSpPr/>
              <p:nvPr/>
            </p:nvGrpSpPr>
            <p:grpSpPr>
              <a:xfrm>
                <a:off x="5673543" y="1063726"/>
                <a:ext cx="3038557" cy="1289974"/>
                <a:chOff x="3358671" y="459440"/>
                <a:chExt cx="1602123" cy="1565732"/>
              </a:xfrm>
              <a:solidFill>
                <a:schemeClr val="bg1"/>
              </a:solidFill>
            </p:grpSpPr>
            <p:sp>
              <p:nvSpPr>
                <p:cNvPr id="28" name="모서리가 둥근 직사각형 50">
                  <a:extLst>
                    <a:ext uri="{FF2B5EF4-FFF2-40B4-BE49-F238E27FC236}">
                      <a16:creationId xmlns:a16="http://schemas.microsoft.com/office/drawing/2014/main" id="{225F5234-FD88-4448-8A21-260705FFB3CE}"/>
                    </a:ext>
                  </a:extLst>
                </p:cNvPr>
                <p:cNvSpPr/>
                <p:nvPr/>
              </p:nvSpPr>
              <p:spPr>
                <a:xfrm>
                  <a:off x="3361267" y="459440"/>
                  <a:ext cx="1599527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BB6DB519-BC9C-4A91-9AB3-653775ED7A0C}"/>
                    </a:ext>
                  </a:extLst>
                </p:cNvPr>
                <p:cNvSpPr/>
                <p:nvPr/>
              </p:nvSpPr>
              <p:spPr>
                <a:xfrm>
                  <a:off x="3358671" y="870478"/>
                  <a:ext cx="1602123" cy="1154694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187019-1E5F-4139-B8E6-2F96EF4DC60E}"/>
                  </a:ext>
                </a:extLst>
              </p:cNvPr>
              <p:cNvSpPr txBox="1"/>
              <p:nvPr/>
            </p:nvSpPr>
            <p:spPr>
              <a:xfrm>
                <a:off x="6134173" y="1072630"/>
                <a:ext cx="22710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유전체 데이터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4FA762-7247-4C67-9B8E-E4833DEB7DF1}"/>
                  </a:ext>
                </a:extLst>
              </p:cNvPr>
              <p:cNvSpPr txBox="1"/>
              <p:nvPr/>
            </p:nvSpPr>
            <p:spPr>
              <a:xfrm>
                <a:off x="6817559" y="1553857"/>
                <a:ext cx="2026251" cy="856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GWAS chip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WGS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Microbiota DNA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7" name="Picture 4" descr="https://www.salimetrics.com/assets/images/biomarkers/saliva-dna-snp-rs4680-comt.jpg">
                <a:hlinkClick r:id="rId6"/>
                <a:extLst>
                  <a:ext uri="{FF2B5EF4-FFF2-40B4-BE49-F238E27FC236}">
                    <a16:creationId xmlns:a16="http://schemas.microsoft.com/office/drawing/2014/main" id="{81298996-6771-41BA-9A29-FE53B8E1A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570" y="1496016"/>
                <a:ext cx="1143970" cy="758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E27EF4B-E503-41C1-9648-7108994EE1D9}"/>
                </a:ext>
              </a:extLst>
            </p:cNvPr>
            <p:cNvGrpSpPr/>
            <p:nvPr/>
          </p:nvGrpSpPr>
          <p:grpSpPr>
            <a:xfrm>
              <a:off x="8026715" y="4820920"/>
              <a:ext cx="2486304" cy="1296000"/>
              <a:chOff x="5737042" y="5197957"/>
              <a:chExt cx="3253389" cy="129600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CDC3CDB-7BD7-4A66-918C-C896A99732DA}"/>
                  </a:ext>
                </a:extLst>
              </p:cNvPr>
              <p:cNvGrpSpPr/>
              <p:nvPr/>
            </p:nvGrpSpPr>
            <p:grpSpPr>
              <a:xfrm>
                <a:off x="5737042" y="5197957"/>
                <a:ext cx="3177290" cy="1296000"/>
                <a:chOff x="3358671" y="459440"/>
                <a:chExt cx="1442596" cy="1485655"/>
              </a:xfrm>
              <a:solidFill>
                <a:schemeClr val="bg1"/>
              </a:solidFill>
            </p:grpSpPr>
            <p:sp>
              <p:nvSpPr>
                <p:cNvPr id="35" name="모서리가 둥근 직사각형 56">
                  <a:extLst>
                    <a:ext uri="{FF2B5EF4-FFF2-40B4-BE49-F238E27FC236}">
                      <a16:creationId xmlns:a16="http://schemas.microsoft.com/office/drawing/2014/main" id="{94C062AF-E025-4D4E-8BDC-2991A8D1C251}"/>
                    </a:ext>
                  </a:extLst>
                </p:cNvPr>
                <p:cNvSpPr/>
                <p:nvPr/>
              </p:nvSpPr>
              <p:spPr>
                <a:xfrm>
                  <a:off x="3361267" y="459440"/>
                  <a:ext cx="1440000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7F74667-9591-4C9A-9F3F-10B32DB8C4D2}"/>
                    </a:ext>
                  </a:extLst>
                </p:cNvPr>
                <p:cNvSpPr/>
                <p:nvPr/>
              </p:nvSpPr>
              <p:spPr>
                <a:xfrm>
                  <a:off x="3358671" y="870479"/>
                  <a:ext cx="1440000" cy="10746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7EA87-D00F-46CA-81E3-719AD841AD0C}"/>
                  </a:ext>
                </a:extLst>
              </p:cNvPr>
              <p:cNvSpPr txBox="1"/>
              <p:nvPr/>
            </p:nvSpPr>
            <p:spPr>
              <a:xfrm>
                <a:off x="6618626" y="5211792"/>
                <a:ext cx="1415772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신경심리검사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01A079E-6B33-4A98-BE68-5BBF159B7E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63" t="20961" r="11463" b="5219"/>
              <a:stretch/>
            </p:blipFill>
            <p:spPr>
              <a:xfrm>
                <a:off x="5784364" y="5592832"/>
                <a:ext cx="1430936" cy="848921"/>
              </a:xfrm>
              <a:prstGeom prst="rect">
                <a:avLst/>
              </a:prstGeom>
              <a:effectLst/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85A3E-C2ED-4774-9996-456C65834957}"/>
                  </a:ext>
                </a:extLst>
              </p:cNvPr>
              <p:cNvSpPr txBox="1"/>
              <p:nvPr/>
            </p:nvSpPr>
            <p:spPr>
              <a:xfrm>
                <a:off x="7164561" y="5711396"/>
                <a:ext cx="1825870" cy="602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Screening test :</a:t>
                </a:r>
                <a:b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</a:br>
                <a: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MMSE, GDS,ADL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SNSB, CERAD</a:t>
                </a: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BDF7C83-7DFA-4EC0-8BBA-48ACB7DC3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0" b="24047"/>
            <a:stretch/>
          </p:blipFill>
          <p:spPr>
            <a:xfrm>
              <a:off x="4911036" y="3995800"/>
              <a:ext cx="1791872" cy="444152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6A0D7CC-70C2-4295-A47F-71C07A804226}"/>
                </a:ext>
              </a:extLst>
            </p:cNvPr>
            <p:cNvSpPr/>
            <p:nvPr/>
          </p:nvSpPr>
          <p:spPr>
            <a:xfrm>
              <a:off x="4020762" y="1492524"/>
              <a:ext cx="3728113" cy="3728112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0597E2-E086-44A1-A0FE-183294027B2D}"/>
                </a:ext>
              </a:extLst>
            </p:cNvPr>
            <p:cNvSpPr txBox="1"/>
            <p:nvPr/>
          </p:nvSpPr>
          <p:spPr>
            <a:xfrm>
              <a:off x="4448434" y="4403573"/>
              <a:ext cx="2903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91C74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+mn-cs"/>
                </a:rPr>
                <a:t>광주치매코호트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91C74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8CAB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+mn-cs"/>
                </a:rPr>
                <a:t>데이터베이스</a:t>
              </a:r>
            </a:p>
          </p:txBody>
        </p:sp>
        <p:sp>
          <p:nvSpPr>
            <p:cNvPr id="40" name="아래쪽 화살표 52">
              <a:extLst>
                <a:ext uri="{FF2B5EF4-FFF2-40B4-BE49-F238E27FC236}">
                  <a16:creationId xmlns:a16="http://schemas.microsoft.com/office/drawing/2014/main" id="{46186626-68DA-485C-8BD6-D727A7D149BE}"/>
                </a:ext>
              </a:extLst>
            </p:cNvPr>
            <p:cNvSpPr/>
            <p:nvPr/>
          </p:nvSpPr>
          <p:spPr>
            <a:xfrm rot="16200000">
              <a:off x="3834227" y="3906075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아래쪽 화살표 52">
              <a:extLst>
                <a:ext uri="{FF2B5EF4-FFF2-40B4-BE49-F238E27FC236}">
                  <a16:creationId xmlns:a16="http://schemas.microsoft.com/office/drawing/2014/main" id="{28CFF949-B7EC-4837-B131-E78EA970A423}"/>
                </a:ext>
              </a:extLst>
            </p:cNvPr>
            <p:cNvSpPr/>
            <p:nvPr/>
          </p:nvSpPr>
          <p:spPr>
            <a:xfrm rot="15118367">
              <a:off x="4382205" y="5013742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2" name="아래쪽 화살표 52">
              <a:extLst>
                <a:ext uri="{FF2B5EF4-FFF2-40B4-BE49-F238E27FC236}">
                  <a16:creationId xmlns:a16="http://schemas.microsoft.com/office/drawing/2014/main" id="{4D195F7B-7CB2-429B-B2F7-C2CD9091C3F7}"/>
                </a:ext>
              </a:extLst>
            </p:cNvPr>
            <p:cNvSpPr/>
            <p:nvPr/>
          </p:nvSpPr>
          <p:spPr>
            <a:xfrm rot="6827745">
              <a:off x="7638751" y="4902713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3" name="아래쪽 화살표 52">
              <a:extLst>
                <a:ext uri="{FF2B5EF4-FFF2-40B4-BE49-F238E27FC236}">
                  <a16:creationId xmlns:a16="http://schemas.microsoft.com/office/drawing/2014/main" id="{199E2CD0-34BC-4EB4-A3FF-2DDCC6970409}"/>
                </a:ext>
              </a:extLst>
            </p:cNvPr>
            <p:cNvSpPr/>
            <p:nvPr/>
          </p:nvSpPr>
          <p:spPr>
            <a:xfrm rot="3099081">
              <a:off x="6834095" y="1043598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아래쪽 화살표 52">
              <a:extLst>
                <a:ext uri="{FF2B5EF4-FFF2-40B4-BE49-F238E27FC236}">
                  <a16:creationId xmlns:a16="http://schemas.microsoft.com/office/drawing/2014/main" id="{D8AFE0C3-4ACB-484A-869B-BA8AA3A93C60}"/>
                </a:ext>
              </a:extLst>
            </p:cNvPr>
            <p:cNvSpPr/>
            <p:nvPr/>
          </p:nvSpPr>
          <p:spPr>
            <a:xfrm rot="5400000">
              <a:off x="7975348" y="3689459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437A717-132C-460C-8DE2-DA3BC815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161" y="1320118"/>
              <a:ext cx="511803" cy="51180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F1F033-44BD-4CC8-8EED-2368F7B5F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763" y="2263057"/>
              <a:ext cx="511803" cy="51180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5D232C4-7790-4BBF-B275-86718D68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668" y="2675778"/>
              <a:ext cx="511803" cy="51180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2B0E20E-130F-4FB3-8D57-2BF64D8C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841" y="1394879"/>
              <a:ext cx="511803" cy="51180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639C91F-11E4-4281-B423-52330919C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686" y="3891770"/>
              <a:ext cx="511803" cy="51180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8C3120B-AA5F-4549-B473-0F1D0506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83" y="4786687"/>
              <a:ext cx="511803" cy="51180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D389070-0DEA-4C9E-AA60-EDED7D3B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741" y="4625062"/>
              <a:ext cx="511803" cy="5118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04752C3-7FFD-4711-8BFE-B8B15ED4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537" y="3576252"/>
              <a:ext cx="511803" cy="511803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B0B56D-22C5-420A-BD09-4E1A87B9E117}"/>
                </a:ext>
              </a:extLst>
            </p:cNvPr>
            <p:cNvGrpSpPr/>
            <p:nvPr/>
          </p:nvGrpSpPr>
          <p:grpSpPr>
            <a:xfrm>
              <a:off x="1757006" y="4919665"/>
              <a:ext cx="2440045" cy="1263140"/>
              <a:chOff x="770876" y="1073655"/>
              <a:chExt cx="2685656" cy="122400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88C4683-46B9-4246-81B0-C466021AFA18}"/>
                  </a:ext>
                </a:extLst>
              </p:cNvPr>
              <p:cNvGrpSpPr/>
              <p:nvPr/>
            </p:nvGrpSpPr>
            <p:grpSpPr>
              <a:xfrm>
                <a:off x="770876" y="1073655"/>
                <a:ext cx="2672675" cy="1224000"/>
                <a:chOff x="3392060" y="459440"/>
                <a:chExt cx="1409207" cy="1485655"/>
              </a:xfrm>
              <a:solidFill>
                <a:schemeClr val="bg1"/>
              </a:solidFill>
            </p:grpSpPr>
            <p:sp>
              <p:nvSpPr>
                <p:cNvPr id="58" name="모서리가 둥근 직사각형 39">
                  <a:extLst>
                    <a:ext uri="{FF2B5EF4-FFF2-40B4-BE49-F238E27FC236}">
                      <a16:creationId xmlns:a16="http://schemas.microsoft.com/office/drawing/2014/main" id="{4D9EB6AE-A48A-4D7E-BA8A-ED87FCAFA5FB}"/>
                    </a:ext>
                  </a:extLst>
                </p:cNvPr>
                <p:cNvSpPr/>
                <p:nvPr/>
              </p:nvSpPr>
              <p:spPr>
                <a:xfrm>
                  <a:off x="3392060" y="459440"/>
                  <a:ext cx="1409207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38AD5B0F-AD60-41DD-822E-7388441DE799}"/>
                    </a:ext>
                  </a:extLst>
                </p:cNvPr>
                <p:cNvSpPr/>
                <p:nvPr/>
              </p:nvSpPr>
              <p:spPr>
                <a:xfrm>
                  <a:off x="3392060" y="870479"/>
                  <a:ext cx="1406611" cy="10746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7EE086-4A75-4F3C-A284-4D334C06C371}"/>
                  </a:ext>
                </a:extLst>
              </p:cNvPr>
              <p:cNvSpPr txBox="1"/>
              <p:nvPr/>
            </p:nvSpPr>
            <p:spPr>
              <a:xfrm>
                <a:off x="830234" y="1082044"/>
                <a:ext cx="2516310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생체신호 </a:t>
                </a:r>
                <a:r>
                  <a:rPr kumimoji="1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·</a:t>
                </a:r>
                <a:r>
                  <a:rPr kumimoji="1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뇌파 데이터</a:t>
                </a: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89C1D50-4568-4F32-87C7-22DD7A4E56E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0234" y="1468761"/>
                <a:ext cx="1150425" cy="767497"/>
              </a:xfrm>
              <a:prstGeom prst="rect">
                <a:avLst/>
              </a:prstGeom>
              <a:effectLst/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A07FF7-9A07-4C9C-9F42-362D03063F94}"/>
                  </a:ext>
                </a:extLst>
              </p:cNvPr>
              <p:cNvSpPr txBox="1"/>
              <p:nvPr/>
            </p:nvSpPr>
            <p:spPr>
              <a:xfrm>
                <a:off x="1981174" y="1549298"/>
                <a:ext cx="1475358" cy="6064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qEEG</a:t>
                </a: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 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Event-related</a:t>
                </a:r>
                <a:b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</a:b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potential (ERP)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9B1FE35-07FE-4302-B2FD-B76EAFDE141A}"/>
                </a:ext>
              </a:extLst>
            </p:cNvPr>
            <p:cNvGrpSpPr/>
            <p:nvPr/>
          </p:nvGrpSpPr>
          <p:grpSpPr>
            <a:xfrm>
              <a:off x="2309288" y="389367"/>
              <a:ext cx="2479858" cy="1296000"/>
              <a:chOff x="5737042" y="5197957"/>
              <a:chExt cx="3244954" cy="1296000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CA3D248-FE47-4B19-B23E-5C3969EC21CB}"/>
                  </a:ext>
                </a:extLst>
              </p:cNvPr>
              <p:cNvGrpSpPr/>
              <p:nvPr/>
            </p:nvGrpSpPr>
            <p:grpSpPr>
              <a:xfrm>
                <a:off x="5737042" y="5197957"/>
                <a:ext cx="3177290" cy="1296000"/>
                <a:chOff x="3358671" y="459440"/>
                <a:chExt cx="1442596" cy="1485655"/>
              </a:xfrm>
              <a:solidFill>
                <a:schemeClr val="bg1"/>
              </a:solidFill>
            </p:grpSpPr>
            <p:sp>
              <p:nvSpPr>
                <p:cNvPr id="65" name="모서리가 둥근 직사각형 56">
                  <a:extLst>
                    <a:ext uri="{FF2B5EF4-FFF2-40B4-BE49-F238E27FC236}">
                      <a16:creationId xmlns:a16="http://schemas.microsoft.com/office/drawing/2014/main" id="{6F02C215-FEBF-405B-A43F-939221123885}"/>
                    </a:ext>
                  </a:extLst>
                </p:cNvPr>
                <p:cNvSpPr/>
                <p:nvPr/>
              </p:nvSpPr>
              <p:spPr>
                <a:xfrm>
                  <a:off x="3361267" y="459440"/>
                  <a:ext cx="1440000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DAD97B4F-A047-423C-81BB-82B4F85D8269}"/>
                    </a:ext>
                  </a:extLst>
                </p:cNvPr>
                <p:cNvSpPr/>
                <p:nvPr/>
              </p:nvSpPr>
              <p:spPr>
                <a:xfrm>
                  <a:off x="3358671" y="870479"/>
                  <a:ext cx="1440000" cy="10746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2792D19-3736-4CA0-A3E0-3682109E82FB}"/>
                  </a:ext>
                </a:extLst>
              </p:cNvPr>
              <p:cNvSpPr txBox="1"/>
              <p:nvPr/>
            </p:nvSpPr>
            <p:spPr>
              <a:xfrm>
                <a:off x="6368763" y="5211792"/>
                <a:ext cx="191550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마이크로바이옴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003490F-3DCD-4C97-A880-F3F13BC8EA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14" r="6214"/>
              <a:stretch/>
            </p:blipFill>
            <p:spPr>
              <a:xfrm>
                <a:off x="5784363" y="5592832"/>
                <a:ext cx="1430936" cy="848921"/>
              </a:xfrm>
              <a:prstGeom prst="rect">
                <a:avLst/>
              </a:prstGeom>
              <a:effectLst/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3273FF-3DE0-4E52-AA64-E34B6FFF97DE}"/>
                  </a:ext>
                </a:extLst>
              </p:cNvPr>
              <p:cNvSpPr txBox="1"/>
              <p:nvPr/>
            </p:nvSpPr>
            <p:spPr>
              <a:xfrm>
                <a:off x="7156126" y="5703350"/>
                <a:ext cx="1825870" cy="556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Oral microbiome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Gut microbiome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3BDFDF5-6F19-4CA4-855C-A0BA43355ECD}"/>
                </a:ext>
              </a:extLst>
            </p:cNvPr>
            <p:cNvGrpSpPr/>
            <p:nvPr/>
          </p:nvGrpSpPr>
          <p:grpSpPr>
            <a:xfrm>
              <a:off x="8124246" y="1697248"/>
              <a:ext cx="2226774" cy="1224000"/>
              <a:chOff x="707553" y="1073655"/>
              <a:chExt cx="2929493" cy="1224000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9A1946C-5DF2-4E6F-8CE8-9BD2FD5E7EF1}"/>
                  </a:ext>
                </a:extLst>
              </p:cNvPr>
              <p:cNvGrpSpPr/>
              <p:nvPr/>
            </p:nvGrpSpPr>
            <p:grpSpPr>
              <a:xfrm>
                <a:off x="707553" y="1073655"/>
                <a:ext cx="2888675" cy="1224000"/>
                <a:chOff x="3358671" y="459440"/>
                <a:chExt cx="1523096" cy="1485655"/>
              </a:xfrm>
              <a:solidFill>
                <a:schemeClr val="bg1"/>
              </a:solidFill>
            </p:grpSpPr>
            <p:sp>
              <p:nvSpPr>
                <p:cNvPr id="72" name="모서리가 둥근 직사각형 39">
                  <a:extLst>
                    <a:ext uri="{FF2B5EF4-FFF2-40B4-BE49-F238E27FC236}">
                      <a16:creationId xmlns:a16="http://schemas.microsoft.com/office/drawing/2014/main" id="{57AB86EA-DC4E-4B73-AB65-EAFF8352F892}"/>
                    </a:ext>
                  </a:extLst>
                </p:cNvPr>
                <p:cNvSpPr/>
                <p:nvPr/>
              </p:nvSpPr>
              <p:spPr>
                <a:xfrm>
                  <a:off x="3361266" y="459440"/>
                  <a:ext cx="1513159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665411E-CB12-43F5-AF16-F2E10BC319CE}"/>
                    </a:ext>
                  </a:extLst>
                </p:cNvPr>
                <p:cNvSpPr/>
                <p:nvPr/>
              </p:nvSpPr>
              <p:spPr>
                <a:xfrm>
                  <a:off x="3358671" y="870478"/>
                  <a:ext cx="1523096" cy="1074617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B8E23C-F0A5-4D70-8211-95AF31D048C5}"/>
                  </a:ext>
                </a:extLst>
              </p:cNvPr>
              <p:cNvSpPr txBox="1"/>
              <p:nvPr/>
            </p:nvSpPr>
            <p:spPr>
              <a:xfrm>
                <a:off x="1215102" y="1073655"/>
                <a:ext cx="1746572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오믹스</a:t>
                </a: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데이터</a:t>
                </a:r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F7B8D474-7B20-4A5D-9004-3F45A13DB68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7010" y="1481869"/>
                <a:ext cx="1213768" cy="741281"/>
              </a:xfrm>
              <a:prstGeom prst="rect">
                <a:avLst/>
              </a:prstGeom>
              <a:effectLst/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DB7D67A-8D55-4E01-B780-EE180D8057C8}"/>
                  </a:ext>
                </a:extLst>
              </p:cNvPr>
              <p:cNvSpPr txBox="1"/>
              <p:nvPr/>
            </p:nvSpPr>
            <p:spPr>
              <a:xfrm>
                <a:off x="1920001" y="1540392"/>
                <a:ext cx="1717045" cy="4565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Transcriptome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Proteom</a:t>
                </a:r>
                <a:endParaRPr kumimoji="1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397FA8-4F20-4352-805A-00E9019E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7" r="7637"/>
            <a:stretch/>
          </p:blipFill>
          <p:spPr>
            <a:xfrm>
              <a:off x="4718591" y="2499291"/>
              <a:ext cx="2369085" cy="14276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5" name="아래쪽 화살표 52">
              <a:extLst>
                <a:ext uri="{FF2B5EF4-FFF2-40B4-BE49-F238E27FC236}">
                  <a16:creationId xmlns:a16="http://schemas.microsoft.com/office/drawing/2014/main" id="{B128A80D-2448-4B7B-A033-A0DC5AF4737E}"/>
                </a:ext>
              </a:extLst>
            </p:cNvPr>
            <p:cNvSpPr/>
            <p:nvPr/>
          </p:nvSpPr>
          <p:spPr>
            <a:xfrm rot="5004547">
              <a:off x="7884135" y="2298685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아래쪽 화살표 52">
              <a:extLst>
                <a:ext uri="{FF2B5EF4-FFF2-40B4-BE49-F238E27FC236}">
                  <a16:creationId xmlns:a16="http://schemas.microsoft.com/office/drawing/2014/main" id="{563D1CCE-73B4-4CDB-A0A1-B14DF2F4CAF9}"/>
                </a:ext>
              </a:extLst>
            </p:cNvPr>
            <p:cNvSpPr/>
            <p:nvPr/>
          </p:nvSpPr>
          <p:spPr>
            <a:xfrm rot="17473682">
              <a:off x="3662391" y="2609845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7" name="아래쪽 화살표 52">
              <a:extLst>
                <a:ext uri="{FF2B5EF4-FFF2-40B4-BE49-F238E27FC236}">
                  <a16:creationId xmlns:a16="http://schemas.microsoft.com/office/drawing/2014/main" id="{7A49DB5F-96A4-4365-947F-721D051ADA8C}"/>
                </a:ext>
              </a:extLst>
            </p:cNvPr>
            <p:cNvSpPr/>
            <p:nvPr/>
          </p:nvSpPr>
          <p:spPr>
            <a:xfrm rot="18591219">
              <a:off x="4766688" y="1065981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9" name="아래쪽 화살표 52">
              <a:extLst>
                <a:ext uri="{FF2B5EF4-FFF2-40B4-BE49-F238E27FC236}">
                  <a16:creationId xmlns:a16="http://schemas.microsoft.com/office/drawing/2014/main" id="{D512FC98-7EAF-4F6A-842F-61510FBB4AD1}"/>
                </a:ext>
              </a:extLst>
            </p:cNvPr>
            <p:cNvSpPr/>
            <p:nvPr/>
          </p:nvSpPr>
          <p:spPr>
            <a:xfrm rot="13948660">
              <a:off x="5446709" y="5207257"/>
              <a:ext cx="209728" cy="40174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490953BF-0C4D-41D8-B395-22A4E63CF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283" y="4905521"/>
              <a:ext cx="511803" cy="511803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6963716-DAD8-42AB-B8B3-AD3B02541272}"/>
                </a:ext>
              </a:extLst>
            </p:cNvPr>
            <p:cNvGrpSpPr/>
            <p:nvPr/>
          </p:nvGrpSpPr>
          <p:grpSpPr>
            <a:xfrm>
              <a:off x="4847254" y="5573283"/>
              <a:ext cx="2539015" cy="1263140"/>
              <a:chOff x="770876" y="1073655"/>
              <a:chExt cx="2794589" cy="122400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E50B8F67-0F68-47A7-8117-D761F3CF8641}"/>
                  </a:ext>
                </a:extLst>
              </p:cNvPr>
              <p:cNvGrpSpPr/>
              <p:nvPr/>
            </p:nvGrpSpPr>
            <p:grpSpPr>
              <a:xfrm>
                <a:off x="770876" y="1073655"/>
                <a:ext cx="2672675" cy="1224000"/>
                <a:chOff x="3392060" y="459440"/>
                <a:chExt cx="1409207" cy="1485655"/>
              </a:xfrm>
              <a:solidFill>
                <a:schemeClr val="bg1"/>
              </a:solidFill>
            </p:grpSpPr>
            <p:sp>
              <p:nvSpPr>
                <p:cNvPr id="87" name="모서리가 둥근 직사각형 39">
                  <a:extLst>
                    <a:ext uri="{FF2B5EF4-FFF2-40B4-BE49-F238E27FC236}">
                      <a16:creationId xmlns:a16="http://schemas.microsoft.com/office/drawing/2014/main" id="{96CA1E2E-6E1F-45B1-9380-5D0B4A069B46}"/>
                    </a:ext>
                  </a:extLst>
                </p:cNvPr>
                <p:cNvSpPr/>
                <p:nvPr/>
              </p:nvSpPr>
              <p:spPr>
                <a:xfrm>
                  <a:off x="3392060" y="459440"/>
                  <a:ext cx="1409207" cy="949327"/>
                </a:xfrm>
                <a:prstGeom prst="roundRect">
                  <a:avLst>
                    <a:gd name="adj" fmla="val 336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7B683A65-53DB-4632-9831-BD9EF419A8DF}"/>
                    </a:ext>
                  </a:extLst>
                </p:cNvPr>
                <p:cNvSpPr/>
                <p:nvPr/>
              </p:nvSpPr>
              <p:spPr>
                <a:xfrm>
                  <a:off x="3392060" y="870479"/>
                  <a:ext cx="1406611" cy="10746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753806D-F030-4C82-AC28-D0F297628CFC}"/>
                  </a:ext>
                </a:extLst>
              </p:cNvPr>
              <p:cNvSpPr txBox="1"/>
              <p:nvPr/>
            </p:nvSpPr>
            <p:spPr>
              <a:xfrm>
                <a:off x="1135460" y="1082044"/>
                <a:ext cx="1905861" cy="3131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KIOM </a:t>
                </a:r>
                <a:r>
                  <a:rPr kumimoji="1" lang="ko-KR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위탁데이터</a:t>
                </a:r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C483B60B-9D0D-4197-9DA1-BDB74A0FBAA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0234" y="1468761"/>
                <a:ext cx="1150425" cy="767497"/>
              </a:xfrm>
              <a:prstGeom prst="rect">
                <a:avLst/>
              </a:prstGeom>
              <a:effectLst/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5150B3-D5E3-486F-A896-8E95184D7189}"/>
                  </a:ext>
                </a:extLst>
              </p:cNvPr>
              <p:cNvSpPr txBox="1"/>
              <p:nvPr/>
            </p:nvSpPr>
            <p:spPr>
              <a:xfrm>
                <a:off x="1941901" y="1454213"/>
                <a:ext cx="1623564" cy="82016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2CH-EEG</a:t>
                </a: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 + PPG 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EYE TRACKING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BIA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 panose="020B0604020202020204" pitchFamily="34" charset="0"/>
                  </a:rPr>
                  <a:t>체질 및 변증</a:t>
                </a:r>
                <a:endParaRPr kumimoji="1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526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235</Words>
  <Application>Microsoft Office PowerPoint</Application>
  <PresentationFormat>와이드스크린</PresentationFormat>
  <Paragraphs>98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나눔바른고딕OTF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Boncho Ku</cp:lastModifiedBy>
  <cp:revision>30</cp:revision>
  <dcterms:created xsi:type="dcterms:W3CDTF">2025-06-18T04:15:55Z</dcterms:created>
  <dcterms:modified xsi:type="dcterms:W3CDTF">2025-06-21T10:41:29Z</dcterms:modified>
</cp:coreProperties>
</file>